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76" r:id="rId2"/>
    <p:sldId id="261" r:id="rId3"/>
    <p:sldId id="273" r:id="rId4"/>
    <p:sldId id="263" r:id="rId5"/>
    <p:sldId id="264" r:id="rId6"/>
    <p:sldId id="277" r:id="rId7"/>
    <p:sldId id="265" r:id="rId8"/>
    <p:sldId id="257" r:id="rId9"/>
    <p:sldId id="270" r:id="rId10"/>
    <p:sldId id="27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4219430-41D6-4B5E-9B66-BCC5F77DA7BC}">
          <p14:sldIdLst>
            <p14:sldId id="276"/>
            <p14:sldId id="261"/>
            <p14:sldId id="273"/>
            <p14:sldId id="263"/>
            <p14:sldId id="264"/>
            <p14:sldId id="277"/>
            <p14:sldId id="265"/>
            <p14:sldId id="257"/>
            <p14:sldId id="270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0033"/>
    <a:srgbClr val="CC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9" autoAdjust="0"/>
    <p:restoredTop sz="94660"/>
  </p:normalViewPr>
  <p:slideViewPr>
    <p:cSldViewPr>
      <p:cViewPr varScale="1">
        <p:scale>
          <a:sx n="101" d="100"/>
          <a:sy n="101" d="100"/>
        </p:scale>
        <p:origin x="1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library@nure.ua" TargetMode="External"/><Relationship Id="rId2" Type="http://schemas.openxmlformats.org/officeDocument/2006/relationships/hyperlink" Target="https://lib.nure.ua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museum@nure.ua" TargetMode="External"/><Relationship Id="rId4" Type="http://schemas.openxmlformats.org/officeDocument/2006/relationships/hyperlink" Target="https://nure.ua/branch/muzey-istoriyi-hnur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96752"/>
            <a:ext cx="8712968" cy="2808311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3200" b="1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200" b="1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ПРЕДСТАВЛЕННЯ НАУКОВИХ ДОРОБОК ТА БІОГРАФІЙ</a:t>
            </a:r>
            <a:r>
              <a:rPr lang="en-US" sz="3200" b="1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200" b="1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ВЧЕНИХ КАЩЕЄВА Б.Л. ТА ВОЛОЩУКА Ю.І. З ВИКОРИСТАННЯМ СУЧАСНИХ КАНАЛІВ КОМУНІКАЦІЙ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092" y="5172080"/>
            <a:ext cx="8892480" cy="1656184"/>
          </a:xfrm>
        </p:spPr>
        <p:txBody>
          <a:bodyPr>
            <a:normAutofit/>
          </a:bodyPr>
          <a:lstStyle/>
          <a:p>
            <a:pPr algn="l"/>
            <a:r>
              <a:rPr lang="uk-UA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Грищенко Т.Б., директор наукової бібліотеки ХНУРЕ</a:t>
            </a:r>
          </a:p>
          <a:p>
            <a:pPr algn="l"/>
            <a:r>
              <a:rPr lang="uk-UA" b="1" dirty="0" err="1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Етенко</a:t>
            </a:r>
            <a:r>
              <a:rPr lang="uk-UA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Н.Ю., учений секретар наукової бібліотеки ХНУРЕ</a:t>
            </a:r>
          </a:p>
          <a:p>
            <a:pPr algn="l"/>
            <a:r>
              <a:rPr lang="uk-UA" b="1" dirty="0" err="1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Міхнова</a:t>
            </a:r>
            <a:r>
              <a:rPr lang="uk-UA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Т.Ю., завідувачка методичної служби </a:t>
            </a:r>
          </a:p>
          <a:p>
            <a:pPr algn="l"/>
            <a:r>
              <a:rPr lang="uk-UA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наукової бібліотеки ХНУРЕ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14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8568952" cy="46085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742" y="4653136"/>
            <a:ext cx="2534639" cy="1074448"/>
          </a:xfrm>
        </p:spPr>
        <p:txBody>
          <a:bodyPr/>
          <a:lstStyle/>
          <a:p>
            <a:r>
              <a:rPr lang="en-US" b="1" dirty="0" err="1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</a:t>
            </a:r>
            <a:endParaRPr lang="ru-RU" b="1" dirty="0">
              <a:solidFill>
                <a:srgbClr val="99003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6569298" cy="3693427"/>
          </a:xfrm>
          <a:prstGeom prst="rect">
            <a:avLst/>
          </a:prstGeom>
          <a:noFill/>
          <a:ln w="19050">
            <a:solidFill>
              <a:srgbClr val="CC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381" y="3140968"/>
            <a:ext cx="6386278" cy="3590528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106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8965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3200" b="1" dirty="0">
                <a:solidFill>
                  <a:srgbClr val="CC006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Контактна інформація:</a:t>
            </a:r>
          </a:p>
          <a:p>
            <a:pPr marL="0" indent="0" algn="ctr">
              <a:buNone/>
            </a:pPr>
            <a:endParaRPr lang="uk-UA" sz="1100" b="1" dirty="0">
              <a:solidFill>
                <a:srgbClr val="CC006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uk-UA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Наукова бібліотека ХНУРЕ</a:t>
            </a:r>
          </a:p>
          <a:p>
            <a:pPr marL="0" indent="0">
              <a:buNone/>
            </a:pPr>
            <a:r>
              <a:rPr lang="uk-UA" dirty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uk-UA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сайт бібліотеки: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https://lib.nure.ua/</a:t>
            </a:r>
            <a:endParaRPr lang="uk-UA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е-пошта бібліотеки: </a:t>
            </a:r>
            <a:r>
              <a:rPr lang="en-US" u="sng" dirty="0">
                <a:solidFill>
                  <a:srgbClr val="23527C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library@nure.ua</a:t>
            </a:r>
            <a:endParaRPr lang="uk-UA" u="sng" dirty="0">
              <a:solidFill>
                <a:srgbClr val="23527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uk-UA" dirty="0">
                <a:solidFill>
                  <a:srgbClr val="23527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uk-UA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телефон:</a:t>
            </a:r>
            <a:r>
              <a:rPr lang="uk-UA" dirty="0">
                <a:solidFill>
                  <a:srgbClr val="23527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(057)702-14-88</a:t>
            </a:r>
          </a:p>
          <a:p>
            <a:pPr marL="0" indent="0">
              <a:buNone/>
            </a:pPr>
            <a:r>
              <a:rPr lang="uk-UA" dirty="0">
                <a:solidFill>
                  <a:srgbClr val="23527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uk-UA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директор:</a:t>
            </a:r>
            <a:r>
              <a:rPr lang="uk-UA" dirty="0">
                <a:solidFill>
                  <a:srgbClr val="23527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uk-UA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Грищенко Тамара Борисівна</a:t>
            </a:r>
          </a:p>
          <a:p>
            <a:pPr>
              <a:buFont typeface="Wingdings" pitchFamily="2" charset="2"/>
              <a:buChar char="v"/>
            </a:pPr>
            <a:r>
              <a:rPr lang="uk-UA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Музей історії ХНУРЕ</a:t>
            </a:r>
          </a:p>
          <a:p>
            <a:pPr marL="0" indent="0">
              <a:buNone/>
            </a:pPr>
            <a:r>
              <a:rPr lang="uk-UA" dirty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uk-UA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сайт:</a:t>
            </a:r>
            <a:r>
              <a:rPr lang="uk-UA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https://</a:t>
            </a:r>
            <a:r>
              <a:rPr lang="en-US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nure.ua/branch/muzey-istoriyi-hnure</a:t>
            </a:r>
            <a:endParaRPr lang="uk-UA" u="sng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е-пошта музею: </a:t>
            </a:r>
            <a:r>
              <a:rPr lang="en-US" dirty="0">
                <a:solidFill>
                  <a:srgbClr val="464646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museum@nure.ua</a:t>
            </a:r>
            <a:endParaRPr lang="en-US" dirty="0">
              <a:solidFill>
                <a:srgbClr val="4646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uk-UA" dirty="0">
                <a:solidFill>
                  <a:srgbClr val="23527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uk-UA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телефон:</a:t>
            </a:r>
            <a:r>
              <a:rPr lang="uk-UA" dirty="0">
                <a:solidFill>
                  <a:srgbClr val="23527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(057) 702-09-18</a:t>
            </a:r>
          </a:p>
          <a:p>
            <a:pPr marL="0" indent="0">
              <a:buNone/>
            </a:pPr>
            <a:r>
              <a:rPr lang="uk-UA" dirty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uk-UA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завідувачка: </a:t>
            </a:r>
            <a:r>
              <a:rPr lang="uk-UA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Тихоненко Людмила Олексіївна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r>
              <a:rPr lang="uk-UA" b="1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Дякуємо за увагу!</a:t>
            </a:r>
            <a:endParaRPr lang="ru-RU" b="1" dirty="0">
              <a:solidFill>
                <a:srgbClr val="99003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04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76680"/>
            <a:ext cx="2664183" cy="536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8328"/>
            <a:ext cx="8507288" cy="1252728"/>
          </a:xfrm>
        </p:spPr>
        <p:txBody>
          <a:bodyPr>
            <a:normAutofit fontScale="90000"/>
          </a:bodyPr>
          <a:lstStyle/>
          <a:p>
            <a:r>
              <a:rPr lang="uk-UA" sz="3600" b="1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uk-UA" sz="5300" b="1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Тематичні колекції,                </a:t>
            </a:r>
            <a:br>
              <a:rPr lang="uk-UA" sz="5300" b="1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uk-UA" sz="5300" b="1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присвячені вченим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181133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2667100"/>
            <a:ext cx="80115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Започатковані в Електронному архіві відкритого доступу </a:t>
            </a:r>
          </a:p>
          <a:p>
            <a:pPr algn="ctr"/>
            <a:r>
              <a:rPr lang="uk-UA" sz="4400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</a:t>
            </a:r>
            <a:r>
              <a:rPr lang="en-US" sz="4400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ElAr </a:t>
            </a:r>
            <a:r>
              <a:rPr lang="en-US" sz="4400" b="1" dirty="0" err="1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KhNURE</a:t>
            </a:r>
            <a:r>
              <a:rPr lang="ru-RU" sz="4400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</a:p>
          <a:p>
            <a:pPr algn="ctr"/>
            <a:endParaRPr lang="ru-RU" sz="4400" b="1" dirty="0">
              <a:solidFill>
                <a:srgbClr val="0000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3600" b="1" dirty="0">
                <a:solidFill>
                  <a:srgbClr val="CC006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https://openarchive.nure.ua/</a:t>
            </a:r>
            <a:endParaRPr lang="uk-UA" sz="3600" b="1" dirty="0">
              <a:solidFill>
                <a:srgbClr val="CC006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383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7" b="24689"/>
          <a:stretch/>
        </p:blipFill>
        <p:spPr bwMode="auto">
          <a:xfrm>
            <a:off x="1923474" y="260648"/>
            <a:ext cx="6853162" cy="2992649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39371"/>
            <a:ext cx="7656513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792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244" y="40466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https://openarchive.nure.ua/handle/document/37</a:t>
            </a:r>
            <a:endParaRPr lang="ru-RU" sz="3600" b="1" dirty="0">
              <a:solidFill>
                <a:srgbClr val="99003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28" r="3389" b="9857"/>
          <a:stretch/>
        </p:blipFill>
        <p:spPr bwMode="auto">
          <a:xfrm>
            <a:off x="234950" y="1844824"/>
            <a:ext cx="6713314" cy="2836850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" t="17870" r="16841"/>
          <a:stretch/>
        </p:blipFill>
        <p:spPr bwMode="auto">
          <a:xfrm>
            <a:off x="3591606" y="3679576"/>
            <a:ext cx="5312875" cy="3004601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301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7" t="7826" r="11542"/>
          <a:stretch/>
        </p:blipFill>
        <p:spPr bwMode="auto">
          <a:xfrm>
            <a:off x="827584" y="1628799"/>
            <a:ext cx="8065644" cy="5034541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6284" y="26064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https://openarchive.nure.ua/</a:t>
            </a:r>
            <a:endParaRPr lang="uk-UA" sz="3600" b="1" dirty="0">
              <a:solidFill>
                <a:srgbClr val="99003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600" b="1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handle/document/39</a:t>
            </a:r>
            <a:endParaRPr lang="ru-RU" sz="3600" b="1" dirty="0">
              <a:solidFill>
                <a:srgbClr val="99003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743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8" t="6033" r="18017" b="7627"/>
          <a:stretch/>
        </p:blipFill>
        <p:spPr bwMode="auto">
          <a:xfrm>
            <a:off x="164867" y="188640"/>
            <a:ext cx="5826651" cy="3935135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3" t="3373" r="28182" b="14635"/>
          <a:stretch/>
        </p:blipFill>
        <p:spPr bwMode="auto">
          <a:xfrm>
            <a:off x="3347329" y="4431113"/>
            <a:ext cx="5636671" cy="2303866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15" y="4388652"/>
            <a:ext cx="3063035" cy="235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684" y="1412776"/>
            <a:ext cx="2439684" cy="2537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198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9" b="56222"/>
          <a:stretch/>
        </p:blipFill>
        <p:spPr bwMode="auto">
          <a:xfrm>
            <a:off x="395536" y="1510039"/>
            <a:ext cx="8252611" cy="213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" t="25711" r="3616" b="8835"/>
          <a:stretch/>
        </p:blipFill>
        <p:spPr bwMode="auto">
          <a:xfrm>
            <a:off x="435844" y="3652908"/>
            <a:ext cx="8316147" cy="3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67702" y="349609"/>
            <a:ext cx="7831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u="sng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https://openarchive.nure.ua/</a:t>
            </a:r>
          </a:p>
          <a:p>
            <a:r>
              <a:rPr lang="uk-UA" sz="3200" b="1" u="sng" dirty="0" err="1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handle</a:t>
            </a:r>
            <a:r>
              <a:rPr lang="uk-UA" sz="3200" b="1" u="sng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uk-UA" sz="3200" b="1" u="sng" dirty="0" err="1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document</a:t>
            </a:r>
            <a:r>
              <a:rPr lang="uk-UA" sz="3200" b="1" u="sng" dirty="0">
                <a:solidFill>
                  <a:srgbClr val="990033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/33</a:t>
            </a:r>
            <a:endParaRPr lang="ru-RU" sz="3200" b="1" dirty="0">
              <a:solidFill>
                <a:srgbClr val="990033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730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20888"/>
            <a:ext cx="8424935" cy="424847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uk-UA" sz="2800" b="1">
                <a:latin typeface="Verdana" pitchFamily="34" charset="0"/>
                <a:ea typeface="Verdana" pitchFamily="34" charset="0"/>
                <a:cs typeface="Verdana" pitchFamily="34" charset="0"/>
              </a:rPr>
              <a:t>Створені до ювілейних дат вчених</a:t>
            </a:r>
          </a:p>
          <a:p>
            <a:pPr>
              <a:lnSpc>
                <a:spcPct val="150000"/>
              </a:lnSpc>
            </a:pPr>
            <a:r>
              <a:rPr lang="uk-UA" sz="2800" b="1">
                <a:latin typeface="Verdana" pitchFamily="34" charset="0"/>
                <a:ea typeface="Verdana" pitchFamily="34" charset="0"/>
                <a:cs typeface="Verdana" pitchFamily="34" charset="0"/>
              </a:rPr>
              <a:t>Виставлені на YouTube-каналі наукової бібліотеки</a:t>
            </a:r>
          </a:p>
          <a:p>
            <a:pPr>
              <a:lnSpc>
                <a:spcPct val="150000"/>
              </a:lnSpc>
            </a:pPr>
            <a:r>
              <a:rPr lang="uk-UA" sz="2800" b="1">
                <a:latin typeface="Verdana" pitchFamily="34" charset="0"/>
                <a:ea typeface="Verdana" pitchFamily="34" charset="0"/>
                <a:cs typeface="Verdana" pitchFamily="34" charset="0"/>
              </a:rPr>
              <a:t>Висвітлюють основні факти у біографії вчених, їх досягнення й  публікації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>
                <a:solidFill>
                  <a:srgbClr val="CC006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Віртуальні виставки (ролики) </a:t>
            </a:r>
          </a:p>
        </p:txBody>
      </p:sp>
    </p:spTree>
    <p:extLst>
      <p:ext uri="{BB962C8B-B14F-4D97-AF65-F5344CB8AC3E}">
        <p14:creationId xmlns:p14="http://schemas.microsoft.com/office/powerpoint/2010/main" val="419371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771"/>
            <a:ext cx="5445933" cy="3424269"/>
          </a:xfrm>
          <a:prstGeom prst="rect">
            <a:avLst/>
          </a:prstGeom>
          <a:noFill/>
          <a:ln w="19050">
            <a:solidFill>
              <a:srgbClr val="CC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226" y="3501008"/>
            <a:ext cx="5485223" cy="3141583"/>
          </a:xfrm>
          <a:prstGeom prst="rect">
            <a:avLst/>
          </a:prstGeom>
          <a:noFill/>
          <a:ln w="19050">
            <a:solidFill>
              <a:srgbClr val="CC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118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1330</TotalTime>
  <Words>198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Candara</vt:lpstr>
      <vt:lpstr>Symbol</vt:lpstr>
      <vt:lpstr>Verdana</vt:lpstr>
      <vt:lpstr>Wingdings</vt:lpstr>
      <vt:lpstr>Волна</vt:lpstr>
      <vt:lpstr> ПРЕДСТАВЛЕННЯ НАУКОВИХ ДОРОБОК ТА БІОГРАФІЙ ВЧЕНИХ КАЩЕЄВА Б.Л. ТА ВОЛОЩУКА Ю.І. З ВИКОРИСТАННЯМ СУЧАСНИХ КАНАЛІВ КОМУНІКАЦІЙ</vt:lpstr>
      <vt:lpstr>   Тематичні колекції,                  присвячені вченим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Віртуальні виставки (ролики) </vt:lpstr>
      <vt:lpstr>Презентация PowerPoint</vt:lpstr>
      <vt:lpstr>WiKi</vt:lpstr>
      <vt:lpstr>Дякуємо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ВИСВІТЛЕННЯ НАУКОВИХ ДОРОБОК ВЧЕНИХ ХНУРЕ:   ІНФОРМАЦІЙНА ПІДТРИМКА БІБЛІОТЕКОЮ ТА МУЗЕЄМ </dc:title>
  <dc:creator>Natella</dc:creator>
  <cp:lastModifiedBy>Пользователь</cp:lastModifiedBy>
  <cp:revision>84</cp:revision>
  <dcterms:created xsi:type="dcterms:W3CDTF">2021-03-20T12:26:29Z</dcterms:created>
  <dcterms:modified xsi:type="dcterms:W3CDTF">2021-03-22T16:16:41Z</dcterms:modified>
</cp:coreProperties>
</file>