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6" r:id="rId1"/>
    <p:sldMasterId id="2147484094" r:id="rId2"/>
  </p:sldMasterIdLst>
  <p:notesMasterIdLst>
    <p:notesMasterId r:id="rId23"/>
  </p:notesMasterIdLst>
  <p:sldIdLst>
    <p:sldId id="256" r:id="rId3"/>
    <p:sldId id="259" r:id="rId4"/>
    <p:sldId id="260" r:id="rId5"/>
    <p:sldId id="277" r:id="rId6"/>
    <p:sldId id="278" r:id="rId7"/>
    <p:sldId id="264" r:id="rId8"/>
    <p:sldId id="265" r:id="rId9"/>
    <p:sldId id="261" r:id="rId10"/>
    <p:sldId id="262" r:id="rId11"/>
    <p:sldId id="267" r:id="rId12"/>
    <p:sldId id="263" r:id="rId13"/>
    <p:sldId id="266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ga vel" initials="ov" lastIdx="2" clrIdx="0">
    <p:extLst>
      <p:ext uri="{19B8F6BF-5375-455C-9EA6-DF929625EA0E}">
        <p15:presenceInfo xmlns:p15="http://schemas.microsoft.com/office/powerpoint/2012/main" userId="9a37f1b44febaca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4011"/>
    <a:srgbClr val="00FF00"/>
    <a:srgbClr val="FF9900"/>
    <a:srgbClr val="EC0D15"/>
    <a:srgbClr val="20FF20"/>
    <a:srgbClr val="56AFE4"/>
    <a:srgbClr val="0030E5"/>
    <a:srgbClr val="FFFFFF"/>
    <a:srgbClr val="9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96" autoAdjust="0"/>
  </p:normalViewPr>
  <p:slideViewPr>
    <p:cSldViewPr snapToGrid="0">
      <p:cViewPr varScale="1">
        <p:scale>
          <a:sx n="61" d="100"/>
          <a:sy n="61" d="100"/>
        </p:scale>
        <p:origin x="15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14326B-B288-4595-99B7-BB17965A441B}" type="doc">
      <dgm:prSet loTypeId="urn:microsoft.com/office/officeart/2009/3/layout/DescendingProcess" loCatId="process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5EBCB270-70C9-4D06-8C23-0F6EF60706E6}">
      <dgm:prSet phldrT="[Текст]"/>
      <dgm:spPr/>
      <dgm:t>
        <a:bodyPr/>
        <a:lstStyle/>
        <a:p>
          <a:r>
            <a:rPr lang="uk-UA" dirty="0" smtClean="0">
              <a:solidFill>
                <a:schemeClr val="bg1"/>
              </a:solidFill>
            </a:rPr>
            <a:t>.</a:t>
          </a:r>
          <a:endParaRPr lang="ru-RU" dirty="0">
            <a:solidFill>
              <a:schemeClr val="bg1"/>
            </a:solidFill>
          </a:endParaRPr>
        </a:p>
      </dgm:t>
    </dgm:pt>
    <dgm:pt modelId="{FD1DD1C5-79DE-4D69-97FB-4EAACA9521F1}" type="sibTrans" cxnId="{973D22AC-2413-41B8-A6A1-F65F62DF1123}">
      <dgm:prSet/>
      <dgm:spPr/>
      <dgm:t>
        <a:bodyPr/>
        <a:lstStyle/>
        <a:p>
          <a:endParaRPr lang="ru-RU"/>
        </a:p>
      </dgm:t>
    </dgm:pt>
    <dgm:pt modelId="{5C5059DB-D1B0-4E73-B309-570761D622B6}" type="parTrans" cxnId="{973D22AC-2413-41B8-A6A1-F65F62DF1123}">
      <dgm:prSet/>
      <dgm:spPr/>
      <dgm:t>
        <a:bodyPr/>
        <a:lstStyle/>
        <a:p>
          <a:endParaRPr lang="ru-RU"/>
        </a:p>
      </dgm:t>
    </dgm:pt>
    <dgm:pt modelId="{B4CEE8B5-CF45-456D-8242-9CF2EE42C0DB}" type="pres">
      <dgm:prSet presAssocID="{9B14326B-B288-4595-99B7-BB17965A441B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ru-RU"/>
        </a:p>
      </dgm:t>
    </dgm:pt>
    <dgm:pt modelId="{E3E2ED9B-3237-42AF-BE11-5AEEFBCEF1BA}" type="pres">
      <dgm:prSet presAssocID="{9B14326B-B288-4595-99B7-BB17965A441B}" presName="arrowNode" presStyleLbl="node1" presStyleIdx="0" presStyleCnt="1" custAng="2803626" custScaleX="105639" custScaleY="113837" custLinFactNeighborX="5314" custLinFactNeighborY="8452"/>
      <dgm:spPr/>
    </dgm:pt>
    <dgm:pt modelId="{0D587A9F-FF5A-4B6A-85FA-4C790313D31D}" type="pres">
      <dgm:prSet presAssocID="{5EBCB270-70C9-4D06-8C23-0F6EF60706E6}" presName="txNode1" presStyleLbl="revTx" presStyleIdx="0" presStyleCnt="1" custLinFactY="200000" custLinFactNeighborX="-98397" custLinFactNeighborY="2420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3D22AC-2413-41B8-A6A1-F65F62DF1123}" srcId="{9B14326B-B288-4595-99B7-BB17965A441B}" destId="{5EBCB270-70C9-4D06-8C23-0F6EF60706E6}" srcOrd="0" destOrd="0" parTransId="{5C5059DB-D1B0-4E73-B309-570761D622B6}" sibTransId="{FD1DD1C5-79DE-4D69-97FB-4EAACA9521F1}"/>
    <dgm:cxn modelId="{2E9E2CCC-241C-41C0-BA5F-2290746130ED}" type="presOf" srcId="{9B14326B-B288-4595-99B7-BB17965A441B}" destId="{B4CEE8B5-CF45-456D-8242-9CF2EE42C0DB}" srcOrd="0" destOrd="0" presId="urn:microsoft.com/office/officeart/2009/3/layout/DescendingProcess"/>
    <dgm:cxn modelId="{BC5D4EFB-4C9A-413F-8511-757422D56CFF}" type="presOf" srcId="{5EBCB270-70C9-4D06-8C23-0F6EF60706E6}" destId="{0D587A9F-FF5A-4B6A-85FA-4C790313D31D}" srcOrd="0" destOrd="0" presId="urn:microsoft.com/office/officeart/2009/3/layout/DescendingProcess"/>
    <dgm:cxn modelId="{5A0FE855-2694-43FF-B849-2D11C8C77667}" type="presParOf" srcId="{B4CEE8B5-CF45-456D-8242-9CF2EE42C0DB}" destId="{E3E2ED9B-3237-42AF-BE11-5AEEFBCEF1BA}" srcOrd="0" destOrd="0" presId="urn:microsoft.com/office/officeart/2009/3/layout/DescendingProcess"/>
    <dgm:cxn modelId="{5415C820-C7A0-4872-8E3C-21FB40B8D621}" type="presParOf" srcId="{B4CEE8B5-CF45-456D-8242-9CF2EE42C0DB}" destId="{0D587A9F-FF5A-4B6A-85FA-4C790313D31D}" srcOrd="1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E2ED9B-3237-42AF-BE11-5AEEFBCEF1BA}">
      <dsp:nvSpPr>
        <dsp:cNvPr id="0" name=""/>
        <dsp:cNvSpPr/>
      </dsp:nvSpPr>
      <dsp:spPr>
        <a:xfrm rot="7200000">
          <a:off x="278396" y="1802486"/>
          <a:ext cx="2379788" cy="1437475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587A9F-FF5A-4B6A-85FA-4C790313D31D}">
      <dsp:nvSpPr>
        <dsp:cNvPr id="0" name=""/>
        <dsp:cNvSpPr/>
      </dsp:nvSpPr>
      <dsp:spPr>
        <a:xfrm>
          <a:off x="0" y="2811545"/>
          <a:ext cx="962759" cy="378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b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>
              <a:solidFill>
                <a:schemeClr val="bg1"/>
              </a:solidFill>
            </a:rPr>
            <a:t>.</a:t>
          </a:r>
          <a:endParaRPr lang="ru-RU" sz="2200" kern="1200" dirty="0">
            <a:solidFill>
              <a:schemeClr val="bg1"/>
            </a:solidFill>
          </a:endParaRPr>
        </a:p>
      </dsp:txBody>
      <dsp:txXfrm>
        <a:off x="0" y="2811545"/>
        <a:ext cx="962759" cy="3784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image" Target="../media/image40.wmf"/><Relationship Id="rId7" Type="http://schemas.openxmlformats.org/officeDocument/2006/relationships/image" Target="../media/image44.wmf"/><Relationship Id="rId12" Type="http://schemas.openxmlformats.org/officeDocument/2006/relationships/image" Target="../media/image49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3.wmf"/><Relationship Id="rId11" Type="http://schemas.openxmlformats.org/officeDocument/2006/relationships/image" Target="../media/image48.wmf"/><Relationship Id="rId5" Type="http://schemas.openxmlformats.org/officeDocument/2006/relationships/image" Target="../media/image42.wmf"/><Relationship Id="rId10" Type="http://schemas.openxmlformats.org/officeDocument/2006/relationships/image" Target="../media/image47.wmf"/><Relationship Id="rId4" Type="http://schemas.openxmlformats.org/officeDocument/2006/relationships/image" Target="../media/image41.wmf"/><Relationship Id="rId9" Type="http://schemas.openxmlformats.org/officeDocument/2006/relationships/image" Target="../media/image4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BD1A0A1-EF88-4DC0-B485-2F04321ADF99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930CDCB-40B8-432A-AB92-9B2825CC56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9473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432351-A985-4079-9B89-1044AD6E27D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581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192A436-0BE7-4898-9ABA-88EC9470510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5593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409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1DA6BDD-D952-4187-927F-6FC717F6959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407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430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D6D5B80-4F76-497F-9623-D080ADEA2F5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249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450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E2E4F0D-CC69-4EC6-83D9-4AD07569FE3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810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3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4F353-712E-4104-B40A-5E6DDA58AF2E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8BB22-816A-41A7-B4C6-1BBE5A5CB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D54CB-CCBE-4ECD-8315-570138327695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6EA34-F46C-4C6E-9774-1EFAF9FCCF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3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0EE9F113-9A22-4696-BDC2-83D375322FBD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0FD48-01A5-4AC1-B66E-CD29C19A4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C3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A7586BD9-7FD7-4E40-8337-5B1CB945300D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99514-E1EA-4862-A65B-BF12F7B197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3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804E2418-DB77-4F00-9717-A3B607555FCA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43EAF-075E-4C9B-AD7F-1B19DE460E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DDBA6-96A4-44EC-9278-640B989726C8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7EF45-38AC-4DAD-88D8-01737ED3A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BA79E-BFC4-476F-8F80-A0CAB9E13945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3A82E-3485-4B47-A1B5-36041275E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214A9-44AD-42A3-94AB-C43AAD5F0FDE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2EFB0-894B-4FDC-A1E7-A7DEF495B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3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72E20A77-654B-4DCC-9280-F8AEFA1F2518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35EE9-539C-4122-9658-046CDEA50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0F36E-68ED-44A9-A4EF-093D21708ED9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F67C2-C650-432C-BDE2-A326D69AA3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D7A62-7EBA-4154-80D6-C8DB452BD23E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7C47A-124A-4A14-88A7-982E01F259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35875-355B-4A6E-A866-264DE09F01CC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B2FF0-092F-4994-AEFF-12D07F02D4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43ADF-DF2D-4FEF-8B81-D95588E2BF84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618EB-984F-40D3-9270-073047C116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66D9D-A086-427D-A69D-90196596ECEA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E369C-4155-462C-BAF8-195EACFA1B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3E2E7-2867-4A83-972D-432A7197351B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2A4E6-60DA-4154-9875-5847E0A20C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850DC-3C9C-4E51-B14E-A19B7065C08C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74F29-D7E9-46C7-A14D-6F9C1967E7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A7FB7-D8C9-4C56-BC40-4D0C0064C42B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AF8A5-FF62-495D-9FA4-35CC5F8F53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28835-6712-47A7-B122-6BC323ABA783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84E96-F887-47E4-881C-9D8D3B77E1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75143-0A70-41D9-97F4-92DF63D9FD3B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AE0C4-EAA6-49EE-99D7-E083F8871A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30429-E7C7-46B5-BFB4-E06EA076DDBE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074D7-C149-4E43-8BC7-2AC9FE0B38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4200B-D632-4B62-820D-4649EA137EA3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98D17-3D66-431E-AB73-E87D70F5D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3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388A9135-8F91-419A-BCEB-AB3E4F7192C2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1387E-F1D1-451C-8F3B-D7D5139783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BB943-AD9F-468F-90DB-C81893C9B68A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FBA4A-B625-4CE2-A57E-8B4B6D9EB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DED3C-6106-48CC-850E-176C0DC44A90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9DB84-FAEB-4752-A087-69187EDC2E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14643-1402-44E5-A128-183F32B03C08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D87A7-78F0-49B4-BDFC-AF1DF54FF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17303-E3B6-4501-90CA-D3EE2C909E35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BF9C6-2FB5-4467-AC2E-6B5A3D9950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FF136-1B41-41A8-AE5B-C25F317B580C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3FF0A-2940-4C0E-8C35-2D1DC7A6D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29B8D-5EE5-4807-81ED-E108BA3E73A3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C92DB-2833-4D5D-B688-1C25364E7E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C3-HD-TOP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CB21FD-53AD-4C6E-9627-F13216884DEA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931E13-206C-4440-BA3A-9B48C98F33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3" r:id="rId1"/>
    <p:sldLayoutId id="2147484112" r:id="rId2"/>
    <p:sldLayoutId id="2147484124" r:id="rId3"/>
    <p:sldLayoutId id="2147484111" r:id="rId4"/>
    <p:sldLayoutId id="2147484110" r:id="rId5"/>
    <p:sldLayoutId id="2147484109" r:id="rId6"/>
    <p:sldLayoutId id="2147484108" r:id="rId7"/>
    <p:sldLayoutId id="2147484107" r:id="rId8"/>
    <p:sldLayoutId id="2147484125" r:id="rId9"/>
    <p:sldLayoutId id="2147484106" r:id="rId10"/>
    <p:sldLayoutId id="2147484126" r:id="rId11"/>
    <p:sldLayoutId id="2147484127" r:id="rId12"/>
    <p:sldLayoutId id="2147484128" r:id="rId13"/>
    <p:sldLayoutId id="2147484105" r:id="rId14"/>
    <p:sldLayoutId id="2147484104" r:id="rId15"/>
    <p:sldLayoutId id="2147484103" r:id="rId16"/>
    <p:sldLayoutId id="2147484129" r:id="rId17"/>
  </p:sldLayoutIdLst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59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86BCC1-2200-441A-8A71-A5EB2902E05C}" type="datetimeFigureOut">
              <a:rPr lang="ru-RU"/>
              <a:pPr>
                <a:defRPr/>
              </a:pPr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0B6323-A6FB-4921-A53A-BFF4ECBB7F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2" r:id="rId1"/>
    <p:sldLayoutId id="2147484121" r:id="rId2"/>
    <p:sldLayoutId id="2147484120" r:id="rId3"/>
    <p:sldLayoutId id="2147484119" r:id="rId4"/>
    <p:sldLayoutId id="2147484118" r:id="rId5"/>
    <p:sldLayoutId id="2147484117" r:id="rId6"/>
    <p:sldLayoutId id="2147484116" r:id="rId7"/>
    <p:sldLayoutId id="2147484115" r:id="rId8"/>
    <p:sldLayoutId id="2147484130" r:id="rId9"/>
    <p:sldLayoutId id="2147484114" r:id="rId10"/>
    <p:sldLayoutId id="2147484113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image" Target="../media/image37.png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3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3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35.wmf"/><Relationship Id="rId4" Type="http://schemas.openxmlformats.org/officeDocument/2006/relationships/image" Target="../media/image32.wmf"/><Relationship Id="rId9" Type="http://schemas.openxmlformats.org/officeDocument/2006/relationships/oleObject" Target="../embeddings/oleObject5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41.wmf"/><Relationship Id="rId18" Type="http://schemas.openxmlformats.org/officeDocument/2006/relationships/oleObject" Target="../embeddings/oleObject13.bin"/><Relationship Id="rId26" Type="http://schemas.openxmlformats.org/officeDocument/2006/relationships/oleObject" Target="../embeddings/oleObject17.bin"/><Relationship Id="rId3" Type="http://schemas.openxmlformats.org/officeDocument/2006/relationships/image" Target="../media/image50.png"/><Relationship Id="rId21" Type="http://schemas.openxmlformats.org/officeDocument/2006/relationships/image" Target="../media/image45.wmf"/><Relationship Id="rId7" Type="http://schemas.openxmlformats.org/officeDocument/2006/relationships/image" Target="../media/image52.png"/><Relationship Id="rId12" Type="http://schemas.openxmlformats.org/officeDocument/2006/relationships/oleObject" Target="../embeddings/oleObject10.bin"/><Relationship Id="rId17" Type="http://schemas.openxmlformats.org/officeDocument/2006/relationships/image" Target="../media/image43.wmf"/><Relationship Id="rId25" Type="http://schemas.openxmlformats.org/officeDocument/2006/relationships/image" Target="../media/image47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2.bin"/><Relationship Id="rId20" Type="http://schemas.openxmlformats.org/officeDocument/2006/relationships/oleObject" Target="../embeddings/oleObject14.bin"/><Relationship Id="rId29" Type="http://schemas.openxmlformats.org/officeDocument/2006/relationships/image" Target="../media/image49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51.png"/><Relationship Id="rId11" Type="http://schemas.openxmlformats.org/officeDocument/2006/relationships/image" Target="../media/image40.wmf"/><Relationship Id="rId24" Type="http://schemas.openxmlformats.org/officeDocument/2006/relationships/oleObject" Target="../embeddings/oleObject16.bin"/><Relationship Id="rId5" Type="http://schemas.openxmlformats.org/officeDocument/2006/relationships/image" Target="../media/image38.wmf"/><Relationship Id="rId15" Type="http://schemas.openxmlformats.org/officeDocument/2006/relationships/image" Target="../media/image42.wmf"/><Relationship Id="rId23" Type="http://schemas.openxmlformats.org/officeDocument/2006/relationships/image" Target="../media/image46.wmf"/><Relationship Id="rId28" Type="http://schemas.openxmlformats.org/officeDocument/2006/relationships/oleObject" Target="../embeddings/oleObject18.bin"/><Relationship Id="rId10" Type="http://schemas.openxmlformats.org/officeDocument/2006/relationships/oleObject" Target="../embeddings/oleObject9.bin"/><Relationship Id="rId19" Type="http://schemas.openxmlformats.org/officeDocument/2006/relationships/image" Target="../media/image44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39.wmf"/><Relationship Id="rId14" Type="http://schemas.openxmlformats.org/officeDocument/2006/relationships/oleObject" Target="../embeddings/oleObject11.bin"/><Relationship Id="rId22" Type="http://schemas.openxmlformats.org/officeDocument/2006/relationships/oleObject" Target="../embeddings/oleObject15.bin"/><Relationship Id="rId27" Type="http://schemas.openxmlformats.org/officeDocument/2006/relationships/image" Target="../media/image48.wmf"/><Relationship Id="rId30" Type="http://schemas.openxmlformats.org/officeDocument/2006/relationships/oleObject" Target="../embeddings/oleObject19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lobocan.iarc.fr/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21.png"/><Relationship Id="rId18" Type="http://schemas.openxmlformats.org/officeDocument/2006/relationships/image" Target="../media/image24.png"/><Relationship Id="rId3" Type="http://schemas.openxmlformats.org/officeDocument/2006/relationships/notesSlide" Target="../notesSlides/notesSlide4.xml"/><Relationship Id="rId7" Type="http://schemas.openxmlformats.org/officeDocument/2006/relationships/diagramLayout" Target="../diagrams/layout1.xml"/><Relationship Id="rId12" Type="http://schemas.openxmlformats.org/officeDocument/2006/relationships/image" Target="../media/image20.png"/><Relationship Id="rId1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6" Type="http://schemas.openxmlformats.org/officeDocument/2006/relationships/diagramData" Target="../diagrams/data1.xml"/><Relationship Id="rId11" Type="http://schemas.openxmlformats.org/officeDocument/2006/relationships/image" Target="../media/image19.png"/><Relationship Id="rId5" Type="http://schemas.openxmlformats.org/officeDocument/2006/relationships/image" Target="../media/image18.png"/><Relationship Id="rId15" Type="http://schemas.openxmlformats.org/officeDocument/2006/relationships/image" Target="../media/image23.png"/><Relationship Id="rId10" Type="http://schemas.microsoft.com/office/2007/relationships/diagramDrawing" Target="../diagrams/drawing1.xml"/><Relationship Id="rId19" Type="http://schemas.openxmlformats.org/officeDocument/2006/relationships/image" Target="../media/image25.png"/><Relationship Id="rId4" Type="http://schemas.openxmlformats.org/officeDocument/2006/relationships/image" Target="../media/image17.png"/><Relationship Id="rId9" Type="http://schemas.openxmlformats.org/officeDocument/2006/relationships/diagramColors" Target="../diagrams/colors1.xml"/><Relationship Id="rId1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ctrTitle"/>
          </p:nvPr>
        </p:nvSpPr>
        <p:spPr>
          <a:xfrm>
            <a:off x="1630363" y="285750"/>
            <a:ext cx="9144000" cy="438150"/>
          </a:xfrm>
        </p:spPr>
        <p:txBody>
          <a:bodyPr/>
          <a:lstStyle/>
          <a:p>
            <a:r>
              <a:rPr lang="uk-UA" sz="2000" smtClean="0">
                <a:latin typeface="Arial" charset="0"/>
                <a:cs typeface="Arial" charset="0"/>
              </a:rPr>
              <a:t>Міністерство освіти і науки України</a:t>
            </a:r>
          </a:p>
        </p:txBody>
      </p:sp>
      <p:sp>
        <p:nvSpPr>
          <p:cNvPr id="3277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2809" y="2532061"/>
            <a:ext cx="9144000" cy="1655763"/>
          </a:xfrm>
        </p:spPr>
        <p:txBody>
          <a:bodyPr/>
          <a:lstStyle/>
          <a:p>
            <a:r>
              <a:rPr lang="uk-UA" sz="4000" dirty="0" smtClean="0"/>
              <a:t>АЛГОРИТМ ЗНАХОДЖЕННЯ АКТИВНОСТІ ЕЛЕКТРОМІОГРАФІЧНОГО СИГНАЛУ У МОМЕНТИ МОВИ ПАЦІЄНТА</a:t>
            </a:r>
            <a:endParaRPr lang="ru-RU" sz="4000" b="1" dirty="0" smtClean="0">
              <a:solidFill>
                <a:srgbClr val="F64011"/>
              </a:solidFill>
              <a:latin typeface="Arial" charset="0"/>
              <a:cs typeface="Arial" charset="0"/>
            </a:endParaRPr>
          </a:p>
        </p:txBody>
      </p:sp>
      <p:sp>
        <p:nvSpPr>
          <p:cNvPr id="32772" name="Заголовок 1"/>
          <p:cNvSpPr txBox="1">
            <a:spLocks/>
          </p:cNvSpPr>
          <p:nvPr/>
        </p:nvSpPr>
        <p:spPr bwMode="auto">
          <a:xfrm>
            <a:off x="1690688" y="752475"/>
            <a:ext cx="9144000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90000"/>
              </a:lnSpc>
            </a:pPr>
            <a:r>
              <a:rPr lang="uk-UA" sz="2000" dirty="0">
                <a:solidFill>
                  <a:srgbClr val="F64011"/>
                </a:solidFill>
              </a:rPr>
              <a:t>Харківський</a:t>
            </a:r>
            <a:r>
              <a:rPr lang="ru-RU" sz="2000" dirty="0">
                <a:solidFill>
                  <a:srgbClr val="F64011"/>
                </a:solidFill>
              </a:rPr>
              <a:t> </a:t>
            </a:r>
            <a:r>
              <a:rPr lang="uk-UA" sz="2000" dirty="0">
                <a:solidFill>
                  <a:srgbClr val="F64011"/>
                </a:solidFill>
              </a:rPr>
              <a:t>національний</a:t>
            </a:r>
            <a:r>
              <a:rPr lang="ru-RU" sz="2000" dirty="0">
                <a:solidFill>
                  <a:srgbClr val="F64011"/>
                </a:solidFill>
              </a:rPr>
              <a:t> </a:t>
            </a:r>
            <a:r>
              <a:rPr lang="uk-UA" sz="2000" dirty="0">
                <a:solidFill>
                  <a:srgbClr val="F64011"/>
                </a:solidFill>
              </a:rPr>
              <a:t>університет</a:t>
            </a:r>
            <a:r>
              <a:rPr lang="ru-RU" sz="2000" dirty="0">
                <a:solidFill>
                  <a:srgbClr val="F64011"/>
                </a:solidFill>
              </a:rPr>
              <a:t> </a:t>
            </a:r>
            <a:r>
              <a:rPr lang="uk-UA" sz="2000" dirty="0">
                <a:solidFill>
                  <a:srgbClr val="F64011"/>
                </a:solidFill>
              </a:rPr>
              <a:t>радіоелектроніки</a:t>
            </a:r>
          </a:p>
        </p:txBody>
      </p:sp>
      <p:sp>
        <p:nvSpPr>
          <p:cNvPr id="32773" name="Заголовок 1"/>
          <p:cNvSpPr txBox="1">
            <a:spLocks/>
          </p:cNvSpPr>
          <p:nvPr/>
        </p:nvSpPr>
        <p:spPr bwMode="auto">
          <a:xfrm>
            <a:off x="1524000" y="1603375"/>
            <a:ext cx="91440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90000"/>
              </a:lnSpc>
            </a:pPr>
            <a:r>
              <a:rPr lang="uk-UA"/>
              <a:t>Кафедра БМІ</a:t>
            </a:r>
          </a:p>
        </p:txBody>
      </p:sp>
      <p:sp>
        <p:nvSpPr>
          <p:cNvPr id="32774" name="Заголовок 1"/>
          <p:cNvSpPr txBox="1">
            <a:spLocks/>
          </p:cNvSpPr>
          <p:nvPr/>
        </p:nvSpPr>
        <p:spPr bwMode="auto">
          <a:xfrm>
            <a:off x="-1241425" y="5019675"/>
            <a:ext cx="91440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90000"/>
              </a:lnSpc>
            </a:pPr>
            <a:r>
              <a:rPr lang="ru-RU" sz="2000" dirty="0"/>
              <a:t>Автор: </a:t>
            </a:r>
            <a:r>
              <a:rPr lang="ru-RU" sz="2000" dirty="0">
                <a:solidFill>
                  <a:srgbClr val="F64011"/>
                </a:solidFill>
              </a:rPr>
              <a:t>ст. гр. БМ</a:t>
            </a:r>
            <a:r>
              <a:rPr lang="uk-UA" sz="2000" dirty="0">
                <a:solidFill>
                  <a:srgbClr val="F64011"/>
                </a:solidFill>
              </a:rPr>
              <a:t>Ім-16-1 Мукановська І.В.</a:t>
            </a:r>
          </a:p>
        </p:txBody>
      </p:sp>
      <p:sp>
        <p:nvSpPr>
          <p:cNvPr id="32775" name="Заголовок 1"/>
          <p:cNvSpPr txBox="1">
            <a:spLocks/>
          </p:cNvSpPr>
          <p:nvPr/>
        </p:nvSpPr>
        <p:spPr bwMode="auto">
          <a:xfrm>
            <a:off x="0" y="5457825"/>
            <a:ext cx="91440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90000"/>
              </a:lnSpc>
            </a:pPr>
            <a:r>
              <a:rPr lang="uk-UA" sz="2000" dirty="0"/>
              <a:t>Науковий</a:t>
            </a:r>
            <a:r>
              <a:rPr lang="ru-RU" sz="2000" dirty="0"/>
              <a:t> </a:t>
            </a:r>
            <a:r>
              <a:rPr lang="uk-UA" sz="2000" dirty="0"/>
              <a:t>керівник</a:t>
            </a:r>
            <a:r>
              <a:rPr lang="ru-RU" sz="2000" dirty="0"/>
              <a:t>: </a:t>
            </a:r>
            <a:r>
              <a:rPr lang="uk-UA" sz="2000" dirty="0" err="1">
                <a:solidFill>
                  <a:srgbClr val="F64011"/>
                </a:solidFill>
              </a:rPr>
              <a:t>канд</a:t>
            </a:r>
            <a:r>
              <a:rPr lang="uk-UA" sz="2000" dirty="0">
                <a:solidFill>
                  <a:srgbClr val="F64011"/>
                </a:solidFill>
              </a:rPr>
              <a:t>. </a:t>
            </a:r>
            <a:r>
              <a:rPr lang="uk-UA" sz="2000" dirty="0" err="1">
                <a:solidFill>
                  <a:srgbClr val="F64011"/>
                </a:solidFill>
              </a:rPr>
              <a:t>техн</a:t>
            </a:r>
            <a:r>
              <a:rPr lang="uk-UA" sz="2000" dirty="0">
                <a:solidFill>
                  <a:srgbClr val="F64011"/>
                </a:solidFill>
              </a:rPr>
              <a:t>. наук, доц. каф. БМІ Дацок О.М.</a:t>
            </a:r>
          </a:p>
        </p:txBody>
      </p:sp>
      <p:sp>
        <p:nvSpPr>
          <p:cNvPr id="32776" name="Заголовок 1"/>
          <p:cNvSpPr txBox="1">
            <a:spLocks/>
          </p:cNvSpPr>
          <p:nvPr/>
        </p:nvSpPr>
        <p:spPr bwMode="auto">
          <a:xfrm>
            <a:off x="1814513" y="6334125"/>
            <a:ext cx="91440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90000"/>
              </a:lnSpc>
            </a:pPr>
            <a:r>
              <a:rPr lang="uk-UA"/>
              <a:t>Харків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0838" y="152400"/>
            <a:ext cx="8610600" cy="12938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b="1" dirty="0" smtClean="0">
                <a:solidFill>
                  <a:srgbClr val="F640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Модель імпульсу</a:t>
            </a:r>
            <a:br>
              <a:rPr lang="uk-UA" b="1" dirty="0" smtClean="0">
                <a:solidFill>
                  <a:srgbClr val="F6401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b="1" dirty="0" smtClean="0">
                <a:solidFill>
                  <a:srgbClr val="F640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сигналу збудження</a:t>
            </a:r>
            <a:endParaRPr lang="ru-RU" b="1" dirty="0">
              <a:solidFill>
                <a:srgbClr val="F640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82" name="Объект 2"/>
          <p:cNvSpPr>
            <a:spLocks noGrp="1"/>
          </p:cNvSpPr>
          <p:nvPr>
            <p:ph idx="1"/>
          </p:nvPr>
        </p:nvSpPr>
        <p:spPr>
          <a:xfrm>
            <a:off x="9212263" y="2193925"/>
            <a:ext cx="2293937" cy="4024313"/>
          </a:xfrm>
        </p:spPr>
        <p:txBody>
          <a:bodyPr/>
          <a:lstStyle/>
          <a:p>
            <a:endParaRPr lang="uk-UA" smtClean="0"/>
          </a:p>
        </p:txBody>
      </p:sp>
      <p:pic>
        <p:nvPicPr>
          <p:cNvPr id="460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3" y="1439863"/>
            <a:ext cx="7181850" cy="13509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46084" name="Рисунок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6400" y="1295400"/>
            <a:ext cx="3479800" cy="538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1811338" y="2790825"/>
            <a:ext cx="6654800" cy="4648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uk-UA" sz="1050" i="1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– максимум від швидкості 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V(t)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1050" i="1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частота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довільного потоку;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α –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коефіцієнт, що визначає відношення піку додатної частини до похідної ковтального потоку;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l-GR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lang="uk-UA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експоненціальна стала часу, що визначає швидкість повернення похідної потоку до нуля;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uk-UA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– час початку ковтання;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uk-UA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– час мінімуму гортанного імпульсу;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uk-UA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– момент завершення ковтання;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uk-UA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0 – </a:t>
            </a:r>
            <a:r>
              <a:rPr lang="uk-UA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uk-UA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– фаза відкриття;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uk-UA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uk-UA" sz="1100" i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uk-UA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uk-UA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- фаза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повернення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uk-UA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uk-UA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-Т</a:t>
            </a:r>
            <a:r>
              <a:rPr lang="uk-UA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uk-UA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фаза закриття.</a:t>
            </a:r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uk-UA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86" name="Объект 2"/>
          <p:cNvSpPr txBox="1">
            <a:spLocks/>
          </p:cNvSpPr>
          <p:nvPr/>
        </p:nvSpPr>
        <p:spPr bwMode="auto">
          <a:xfrm>
            <a:off x="11563350" y="6340475"/>
            <a:ext cx="6286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uk-UA" sz="2800" b="1" dirty="0" smtClean="0">
                <a:solidFill>
                  <a:srgbClr val="F64011"/>
                </a:solidFill>
              </a:rPr>
              <a:t>10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3663" y="423863"/>
            <a:ext cx="8610600" cy="16002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uk-UA" sz="3600" b="1" cap="none" smtClean="0">
                <a:solidFill>
                  <a:srgbClr val="F64011"/>
                </a:solidFill>
                <a:latin typeface="Arial" charset="0"/>
                <a:cs typeface="Arial" charset="0"/>
              </a:rPr>
              <a:t>СТРУКТУРНА СХЕМА ПОРТАТИВНОГО ШТУЧНОГО ГОЛОСОВОГО АПАРАТУ</a:t>
            </a:r>
            <a:endParaRPr lang="ru-RU" sz="3600" b="1" cap="none" smtClean="0">
              <a:solidFill>
                <a:srgbClr val="F6401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80363" y="2024063"/>
            <a:ext cx="3563937" cy="4024312"/>
          </a:xfrm>
        </p:spPr>
        <p:txBody>
          <a:bodyPr rtlCol="0">
            <a:normAutofit fontScale="55000" lnSpcReduction="20000"/>
          </a:bodyPr>
          <a:lstStyle/>
          <a:p>
            <a:pPr fontAlgn="auto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uk-UA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1 – біологічний об’єкт (шия пацієнта); </a:t>
            </a:r>
          </a:p>
          <a:p>
            <a:pPr fontAlgn="auto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uk-UA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2 – додатні напівхвилі;</a:t>
            </a:r>
          </a:p>
          <a:p>
            <a:pPr fontAlgn="auto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uk-UA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3 – від’ємні напівхвилі;</a:t>
            </a:r>
          </a:p>
          <a:p>
            <a:pPr fontAlgn="auto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uk-UA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4 – інструментальний підсилювач;</a:t>
            </a:r>
          </a:p>
          <a:p>
            <a:pPr fontAlgn="auto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uk-UA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5 – інвертор;</a:t>
            </a:r>
          </a:p>
          <a:p>
            <a:pPr fontAlgn="auto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uk-UA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6 – мікроконтролер;</a:t>
            </a:r>
          </a:p>
          <a:p>
            <a:pPr fontAlgn="auto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uk-UA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7 – ФНЧ;</a:t>
            </a:r>
          </a:p>
          <a:p>
            <a:pPr fontAlgn="auto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uk-UA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8 – пристрій відтворення звуків</a:t>
            </a:r>
          </a:p>
          <a:p>
            <a:pPr fontAlgn="auto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uk-UA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9 – підсилювач.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97025" y="2192338"/>
            <a:ext cx="5413375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Объект 2"/>
          <p:cNvSpPr txBox="1">
            <a:spLocks/>
          </p:cNvSpPr>
          <p:nvPr/>
        </p:nvSpPr>
        <p:spPr bwMode="auto">
          <a:xfrm>
            <a:off x="11563350" y="6340475"/>
            <a:ext cx="6286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uk-UA" sz="2800" b="1" dirty="0" smtClean="0">
                <a:solidFill>
                  <a:srgbClr val="F64011"/>
                </a:solidFill>
              </a:rPr>
              <a:t>11</a:t>
            </a:r>
            <a:endParaRPr lang="ru-RU" sz="2200" dirty="0"/>
          </a:p>
        </p:txBody>
      </p:sp>
      <p:sp>
        <p:nvSpPr>
          <p:cNvPr id="44038" name="Объект 2"/>
          <p:cNvSpPr txBox="1">
            <a:spLocks/>
          </p:cNvSpPr>
          <p:nvPr/>
        </p:nvSpPr>
        <p:spPr bwMode="auto">
          <a:xfrm>
            <a:off x="441325" y="5942013"/>
            <a:ext cx="978551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uk-UA" sz="2400" dirty="0" smtClean="0">
                <a:solidFill>
                  <a:srgbClr val="F64011"/>
                </a:solidFill>
              </a:rPr>
              <a:t>Максимальна вхідна напруга</a:t>
            </a:r>
            <a:r>
              <a:rPr lang="uk-UA" dirty="0" smtClean="0">
                <a:solidFill>
                  <a:srgbClr val="F64011"/>
                </a:solidFill>
              </a:rPr>
              <a:t>:				</a:t>
            </a:r>
            <a:r>
              <a:rPr lang="uk-UA" dirty="0" smtClean="0"/>
              <a:t>90 </a:t>
            </a:r>
            <a:r>
              <a:rPr lang="uk-UA" dirty="0" err="1" smtClean="0"/>
              <a:t>мкВ</a:t>
            </a:r>
            <a:r>
              <a:rPr lang="uk-UA" dirty="0" smtClean="0"/>
              <a:t>.</a:t>
            </a:r>
            <a:r>
              <a:rPr lang="uk-UA" dirty="0" smtClean="0">
                <a:solidFill>
                  <a:srgbClr val="F64011"/>
                </a:solidFill>
              </a:rPr>
              <a:t>		 </a:t>
            </a:r>
            <a:endParaRPr lang="ru-RU" dirty="0">
              <a:solidFill>
                <a:srgbClr val="F64011"/>
              </a:solidFill>
            </a:endParaRPr>
          </a:p>
        </p:txBody>
      </p:sp>
      <p:sp>
        <p:nvSpPr>
          <p:cNvPr id="44039" name="Объект 2"/>
          <p:cNvSpPr txBox="1">
            <a:spLocks/>
          </p:cNvSpPr>
          <p:nvPr/>
        </p:nvSpPr>
        <p:spPr bwMode="auto">
          <a:xfrm>
            <a:off x="447675" y="6259513"/>
            <a:ext cx="10507663" cy="257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uk-UA" sz="2400" dirty="0" smtClean="0">
                <a:solidFill>
                  <a:srgbClr val="F64011"/>
                </a:solidFill>
              </a:rPr>
              <a:t>Діапазон частот</a:t>
            </a:r>
            <a:r>
              <a:rPr lang="uk-UA" dirty="0" smtClean="0">
                <a:solidFill>
                  <a:srgbClr val="F64011"/>
                </a:solidFill>
              </a:rPr>
              <a:t>:</a:t>
            </a:r>
            <a:r>
              <a:rPr lang="uk-UA" dirty="0">
                <a:solidFill>
                  <a:srgbClr val="F64011"/>
                </a:solidFill>
              </a:rPr>
              <a:t>						</a:t>
            </a:r>
            <a:r>
              <a:rPr lang="uk-UA" dirty="0" smtClean="0"/>
              <a:t>до </a:t>
            </a:r>
            <a:r>
              <a:rPr lang="uk-UA" dirty="0"/>
              <a:t>1 </a:t>
            </a:r>
            <a:r>
              <a:rPr lang="uk-UA" dirty="0" smtClean="0"/>
              <a:t>кГц</a:t>
            </a:r>
            <a:r>
              <a:rPr lang="uk-UA" dirty="0">
                <a:solidFill>
                  <a:srgbClr val="F64011"/>
                </a:solidFill>
              </a:rPr>
              <a:t>.</a:t>
            </a:r>
            <a:endParaRPr lang="ru-RU" dirty="0">
              <a:solidFill>
                <a:srgbClr val="F6401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2825" y="431800"/>
            <a:ext cx="8610600" cy="9667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r>
              <a:rPr lang="uk-UA" b="1" cap="none" dirty="0" smtClean="0">
                <a:solidFill>
                  <a:srgbClr val="F64011"/>
                </a:solidFill>
                <a:latin typeface="Arial" charset="0"/>
                <a:cs typeface="Arial" charset="0"/>
              </a:rPr>
              <a:t>АЛГОРИТМ ОБРОБКИ СИГНАЛІВ</a:t>
            </a:r>
            <a:endParaRPr lang="ru-RU" b="1" cap="none" dirty="0" smtClean="0">
              <a:solidFill>
                <a:srgbClr val="F64011"/>
              </a:solidFill>
              <a:latin typeface="Arial" charset="0"/>
              <a:cs typeface="Arial" charset="0"/>
            </a:endParaRPr>
          </a:p>
        </p:txBody>
      </p:sp>
      <p:sp>
        <p:nvSpPr>
          <p:cNvPr id="47106" name="Объект 2"/>
          <p:cNvSpPr>
            <a:spLocks noGrp="1"/>
          </p:cNvSpPr>
          <p:nvPr>
            <p:ph idx="1"/>
          </p:nvPr>
        </p:nvSpPr>
        <p:spPr>
          <a:xfrm>
            <a:off x="6654800" y="1778000"/>
            <a:ext cx="5224463" cy="4648200"/>
          </a:xfrm>
        </p:spPr>
        <p:txBody>
          <a:bodyPr/>
          <a:lstStyle/>
          <a:p>
            <a:r>
              <a:rPr lang="uk-UA" dirty="0" smtClean="0"/>
              <a:t>АПШ – адаптивне приглушення шуму;</a:t>
            </a:r>
          </a:p>
          <a:p>
            <a:r>
              <a:rPr lang="uk-UA" dirty="0" smtClean="0"/>
              <a:t>РФ – </a:t>
            </a:r>
            <a:r>
              <a:rPr lang="uk-UA" dirty="0" err="1" smtClean="0"/>
              <a:t>режекторний</a:t>
            </a:r>
            <a:r>
              <a:rPr lang="uk-UA" dirty="0" smtClean="0"/>
              <a:t> фільтр;</a:t>
            </a:r>
          </a:p>
          <a:p>
            <a:r>
              <a:rPr lang="uk-UA" dirty="0" smtClean="0"/>
              <a:t>РС – розділення сигналу на зони; </a:t>
            </a:r>
          </a:p>
          <a:p>
            <a:r>
              <a:rPr lang="uk-UA" dirty="0" smtClean="0"/>
              <a:t>РО – виділення меж зони; </a:t>
            </a:r>
          </a:p>
          <a:p>
            <a:r>
              <a:rPr lang="uk-UA" dirty="0" smtClean="0"/>
              <a:t>СКЗ – розрахунок СКЗ;</a:t>
            </a:r>
          </a:p>
          <a:p>
            <a:r>
              <a:rPr lang="uk-UA" dirty="0" smtClean="0"/>
              <a:t>ПГ – перетворення </a:t>
            </a:r>
            <a:r>
              <a:rPr lang="uk-UA" dirty="0" err="1" smtClean="0"/>
              <a:t>Гільберта</a:t>
            </a:r>
            <a:r>
              <a:rPr lang="uk-UA" dirty="0" smtClean="0"/>
              <a:t>;</a:t>
            </a:r>
          </a:p>
          <a:p>
            <a:r>
              <a:rPr lang="uk-UA" dirty="0" smtClean="0"/>
              <a:t>ТО – оператор Тигера;</a:t>
            </a:r>
          </a:p>
          <a:p>
            <a:r>
              <a:rPr lang="uk-UA" dirty="0" smtClean="0"/>
              <a:t>ОА1-ОА3 – визначення активності;</a:t>
            </a:r>
          </a:p>
          <a:p>
            <a:r>
              <a:rPr lang="uk-UA" dirty="0" smtClean="0"/>
              <a:t>РП – розрахунок похибок.</a:t>
            </a:r>
            <a:r>
              <a:rPr lang="ru-RU" dirty="0" smtClean="0"/>
              <a:t>	</a:t>
            </a:r>
          </a:p>
        </p:txBody>
      </p:sp>
      <p:sp>
        <p:nvSpPr>
          <p:cNvPr id="47108" name="Объект 2"/>
          <p:cNvSpPr txBox="1">
            <a:spLocks/>
          </p:cNvSpPr>
          <p:nvPr/>
        </p:nvSpPr>
        <p:spPr bwMode="auto">
          <a:xfrm>
            <a:off x="11563350" y="6340475"/>
            <a:ext cx="6286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uk-UA" sz="2800" b="1" dirty="0" smtClean="0">
                <a:solidFill>
                  <a:srgbClr val="F64011"/>
                </a:solidFill>
              </a:rPr>
              <a:t>12</a:t>
            </a:r>
            <a:endParaRPr lang="ru-RU" sz="2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41360" t="13737" r="26136" b="11539"/>
          <a:stretch/>
        </p:blipFill>
        <p:spPr>
          <a:xfrm>
            <a:off x="1438274" y="1278732"/>
            <a:ext cx="4229101" cy="518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76257" y="456406"/>
            <a:ext cx="8610600" cy="12938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cap="none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АДАПТИВНЕ ПРИГЛУШЕННЯ ШУМУ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3084" y="2652805"/>
            <a:ext cx="10118725" cy="88741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Мінімізація похибки 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відтворення еталонного сигналу.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131" name="Объект 2"/>
          <p:cNvSpPr txBox="1">
            <a:spLocks/>
          </p:cNvSpPr>
          <p:nvPr/>
        </p:nvSpPr>
        <p:spPr bwMode="auto">
          <a:xfrm>
            <a:off x="11563350" y="6340475"/>
            <a:ext cx="6286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uk-UA" sz="2800" b="1" dirty="0" smtClean="0">
                <a:solidFill>
                  <a:srgbClr val="F64011"/>
                </a:solidFill>
              </a:rPr>
              <a:t>13</a:t>
            </a:r>
            <a:endParaRPr lang="ru-RU" sz="2200" dirty="0"/>
          </a:p>
        </p:txBody>
      </p:sp>
      <p:pic>
        <p:nvPicPr>
          <p:cNvPr id="4813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5050" y="1513866"/>
            <a:ext cx="5378450" cy="29289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48133" name="Picture 4"/>
          <p:cNvPicPr>
            <a:picLocks noChangeAspect="1" noChangeArrowheads="1"/>
          </p:cNvPicPr>
          <p:nvPr/>
        </p:nvPicPr>
        <p:blipFill>
          <a:blip r:embed="rId3"/>
          <a:srcRect b="3319"/>
          <a:stretch>
            <a:fillRect/>
          </a:stretch>
        </p:blipFill>
        <p:spPr bwMode="auto">
          <a:xfrm>
            <a:off x="1973179" y="4622985"/>
            <a:ext cx="9418638" cy="219215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7875" y="144463"/>
            <a:ext cx="8610600" cy="12938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Перетворення </a:t>
            </a:r>
            <a:r>
              <a:rPr lang="uk-UA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гільберта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0" name="Объект 2"/>
          <p:cNvSpPr>
            <a:spLocks noGrp="1"/>
          </p:cNvSpPr>
          <p:nvPr>
            <p:ph idx="1"/>
          </p:nvPr>
        </p:nvSpPr>
        <p:spPr>
          <a:xfrm>
            <a:off x="4144963" y="1301750"/>
            <a:ext cx="5981700" cy="4926013"/>
          </a:xfrm>
        </p:spPr>
        <p:txBody>
          <a:bodyPr/>
          <a:lstStyle/>
          <a:p>
            <a:endParaRPr lang="uk-UA" dirty="0" smtClean="0"/>
          </a:p>
          <a:p>
            <a:endParaRPr lang="uk-UA" dirty="0" smtClean="0"/>
          </a:p>
          <a:p>
            <a:endParaRPr lang="ru-RU" dirty="0" smtClean="0"/>
          </a:p>
        </p:txBody>
      </p:sp>
      <p:sp>
        <p:nvSpPr>
          <p:cNvPr id="2122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>
              <a:latin typeface="Century Gothic" pitchFamily="34" charset="0"/>
            </a:endParaRPr>
          </a:p>
        </p:txBody>
      </p:sp>
      <p:graphicFrame>
        <p:nvGraphicFramePr>
          <p:cNvPr id="2114" name="Object 66"/>
          <p:cNvGraphicFramePr>
            <a:graphicFrameLocks noChangeAspect="1"/>
          </p:cNvGraphicFramePr>
          <p:nvPr/>
        </p:nvGraphicFramePr>
        <p:xfrm>
          <a:off x="3675063" y="1358900"/>
          <a:ext cx="409575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9" name="Уравнение" r:id="rId3" imgW="2094591" imgH="406224" progId="Equation.3">
                  <p:embed/>
                </p:oleObj>
              </mc:Choice>
              <mc:Fallback>
                <p:oleObj name="Уравнение" r:id="rId3" imgW="2094591" imgH="406224" progId="Equation.3">
                  <p:embed/>
                  <p:pic>
                    <p:nvPicPr>
                      <p:cNvPr id="0" name="Picture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5063" y="1358900"/>
                        <a:ext cx="4095750" cy="800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15" name="Object 67"/>
          <p:cNvGraphicFramePr>
            <a:graphicFrameLocks noChangeAspect="1"/>
          </p:cNvGraphicFramePr>
          <p:nvPr/>
        </p:nvGraphicFramePr>
        <p:xfrm>
          <a:off x="4394200" y="2212975"/>
          <a:ext cx="39052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0" name="Уравнение" r:id="rId5" imgW="381000" imgH="228600" progId="Equation.3">
                  <p:embed/>
                </p:oleObj>
              </mc:Choice>
              <mc:Fallback>
                <p:oleObj name="Уравнение" r:id="rId5" imgW="381000" imgH="228600" progId="Equation.3">
                  <p:embed/>
                  <p:pic>
                    <p:nvPicPr>
                      <p:cNvPr id="0" name="Picture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4200" y="2212975"/>
                        <a:ext cx="390525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16" name="Object 68"/>
          <p:cNvGraphicFramePr>
            <a:graphicFrameLocks noChangeAspect="1"/>
          </p:cNvGraphicFramePr>
          <p:nvPr/>
        </p:nvGraphicFramePr>
        <p:xfrm>
          <a:off x="4425950" y="2444750"/>
          <a:ext cx="3429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1" name="Уравнение" r:id="rId7" imgW="342751" imgH="228501" progId="Equation.3">
                  <p:embed/>
                </p:oleObj>
              </mc:Choice>
              <mc:Fallback>
                <p:oleObj name="Уравнение" r:id="rId7" imgW="342751" imgH="228501" progId="Equation.3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5950" y="2444750"/>
                        <a:ext cx="342900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17" name="Object 69"/>
          <p:cNvGraphicFramePr>
            <a:graphicFrameLocks noChangeAspect="1"/>
          </p:cNvGraphicFramePr>
          <p:nvPr/>
        </p:nvGraphicFramePr>
        <p:xfrm>
          <a:off x="4424363" y="2700338"/>
          <a:ext cx="295275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2" name="Уравнение" r:id="rId9" imgW="304668" imgH="241195" progId="Equation.3">
                  <p:embed/>
                </p:oleObj>
              </mc:Choice>
              <mc:Fallback>
                <p:oleObj name="Уравнение" r:id="rId9" imgW="304668" imgH="241195" progId="Equation.3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4363" y="2700338"/>
                        <a:ext cx="295275" cy="23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23" name="Rectangle 14"/>
          <p:cNvSpPr>
            <a:spLocks noChangeArrowheads="1"/>
          </p:cNvSpPr>
          <p:nvPr/>
        </p:nvSpPr>
        <p:spPr bwMode="auto">
          <a:xfrm>
            <a:off x="3848100" y="2159356"/>
            <a:ext cx="40163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200" dirty="0">
                <a:cs typeface="Times New Roman" pitchFamily="18" charset="0"/>
              </a:rPr>
              <a:t>де </a:t>
            </a:r>
            <a:endParaRPr lang="ru-RU" altLang="ru-RU" dirty="0"/>
          </a:p>
        </p:txBody>
      </p:sp>
      <p:sp>
        <p:nvSpPr>
          <p:cNvPr id="2124" name="Rectangle 15"/>
          <p:cNvSpPr>
            <a:spLocks noChangeArrowheads="1"/>
          </p:cNvSpPr>
          <p:nvPr/>
        </p:nvSpPr>
        <p:spPr bwMode="auto">
          <a:xfrm>
            <a:off x="4433888" y="2165370"/>
            <a:ext cx="185018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200" dirty="0">
                <a:cs typeface="Times New Roman" pitchFamily="18" charset="0"/>
              </a:rPr>
              <a:t>        – </a:t>
            </a:r>
            <a:r>
              <a:rPr lang="ru-RU" altLang="ru-RU" sz="1200" dirty="0" err="1" smtClean="0">
                <a:cs typeface="Times New Roman" pitchFamily="18" charset="0"/>
              </a:rPr>
              <a:t>обвідна</a:t>
            </a:r>
            <a:r>
              <a:rPr lang="ru-RU" altLang="ru-RU" sz="1200" dirty="0" smtClean="0">
                <a:cs typeface="Times New Roman" pitchFamily="18" charset="0"/>
              </a:rPr>
              <a:t> </a:t>
            </a:r>
            <a:r>
              <a:rPr lang="ru-RU" altLang="ru-RU" sz="1200" dirty="0">
                <a:cs typeface="Times New Roman" pitchFamily="18" charset="0"/>
              </a:rPr>
              <a:t>сигналу;</a:t>
            </a:r>
            <a:endParaRPr lang="ru-RU" altLang="ru-RU" sz="1100" dirty="0"/>
          </a:p>
          <a:p>
            <a:pPr eaLnBrk="0" hangingPunct="0"/>
            <a:endParaRPr lang="ru-RU" altLang="ru-RU" dirty="0"/>
          </a:p>
        </p:txBody>
      </p:sp>
      <p:sp>
        <p:nvSpPr>
          <p:cNvPr id="2125" name="Rectangle 16"/>
          <p:cNvSpPr>
            <a:spLocks noChangeArrowheads="1"/>
          </p:cNvSpPr>
          <p:nvPr/>
        </p:nvSpPr>
        <p:spPr bwMode="auto">
          <a:xfrm>
            <a:off x="4508500" y="2439988"/>
            <a:ext cx="201295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200" dirty="0">
                <a:cs typeface="Times New Roman" pitchFamily="18" charset="0"/>
              </a:rPr>
              <a:t>      – </a:t>
            </a:r>
            <a:r>
              <a:rPr lang="ru-RU" altLang="ru-RU" sz="1200" dirty="0" err="1">
                <a:cs typeface="Times New Roman" pitchFamily="18" charset="0"/>
              </a:rPr>
              <a:t>аналітичний</a:t>
            </a:r>
            <a:r>
              <a:rPr lang="ru-RU" altLang="ru-RU" sz="1200" dirty="0">
                <a:cs typeface="Times New Roman" pitchFamily="18" charset="0"/>
              </a:rPr>
              <a:t> сигнал;</a:t>
            </a:r>
            <a:endParaRPr lang="ru-RU" altLang="ru-RU" sz="1100" dirty="0"/>
          </a:p>
          <a:p>
            <a:pPr eaLnBrk="0" hangingPunct="0"/>
            <a:endParaRPr lang="ru-RU" altLang="ru-RU" dirty="0"/>
          </a:p>
        </p:txBody>
      </p:sp>
      <p:sp>
        <p:nvSpPr>
          <p:cNvPr id="2126" name="Rectangle 17"/>
          <p:cNvSpPr>
            <a:spLocks noChangeArrowheads="1"/>
          </p:cNvSpPr>
          <p:nvPr/>
        </p:nvSpPr>
        <p:spPr bwMode="auto">
          <a:xfrm>
            <a:off x="4724400" y="2688044"/>
            <a:ext cx="27232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200" dirty="0">
                <a:latin typeface="Century Gothic" pitchFamily="34" charset="0"/>
                <a:ea typeface="Calibri" pitchFamily="34" charset="0"/>
                <a:cs typeface="Times New Roman" pitchFamily="18" charset="0"/>
              </a:rPr>
              <a:t>– </a:t>
            </a:r>
            <a:r>
              <a:rPr lang="ru-RU" altLang="ru-RU" sz="1200" dirty="0" smtClean="0">
                <a:ea typeface="Calibri" pitchFamily="34" charset="0"/>
                <a:cs typeface="Times New Roman" pitchFamily="18" charset="0"/>
              </a:rPr>
              <a:t>спряжений за </a:t>
            </a:r>
            <a:r>
              <a:rPr lang="ru-RU" altLang="ru-RU" sz="1200" dirty="0" err="1" smtClean="0">
                <a:ea typeface="Calibri" pitchFamily="34" charset="0"/>
                <a:cs typeface="Times New Roman" pitchFamily="18" charset="0"/>
              </a:rPr>
              <a:t>Гільбертом</a:t>
            </a:r>
            <a:r>
              <a:rPr lang="ru-RU" altLang="ru-RU" sz="1200" dirty="0" smtClean="0">
                <a:ea typeface="Calibri" pitchFamily="34" charset="0"/>
                <a:cs typeface="Times New Roman" pitchFamily="18" charset="0"/>
              </a:rPr>
              <a:t> сигнал</a:t>
            </a:r>
            <a:r>
              <a:rPr lang="ru-RU" altLang="ru-RU" sz="1200" dirty="0">
                <a:ea typeface="Calibri" pitchFamily="34" charset="0"/>
                <a:cs typeface="Times New Roman" pitchFamily="18" charset="0"/>
              </a:rPr>
              <a:t>;</a:t>
            </a:r>
            <a:endParaRPr lang="ru-RU" altLang="ru-RU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127" name="Rectangle 19"/>
          <p:cNvSpPr>
            <a:spLocks noChangeArrowheads="1"/>
          </p:cNvSpPr>
          <p:nvPr/>
        </p:nvSpPr>
        <p:spPr bwMode="auto">
          <a:xfrm>
            <a:off x="6626225" y="2611437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>
              <a:latin typeface="Century Gothic" pitchFamily="34" charset="0"/>
            </a:endParaRPr>
          </a:p>
        </p:txBody>
      </p:sp>
      <p:graphicFrame>
        <p:nvGraphicFramePr>
          <p:cNvPr id="2118" name="Object 70"/>
          <p:cNvGraphicFramePr>
            <a:graphicFrameLocks noChangeAspect="1"/>
          </p:cNvGraphicFramePr>
          <p:nvPr/>
        </p:nvGraphicFramePr>
        <p:xfrm>
          <a:off x="4437063" y="2998788"/>
          <a:ext cx="304800" cy="20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3" name="Уравнение" r:id="rId11" imgW="291973" imgH="203112" progId="Equation.3">
                  <p:embed/>
                </p:oleObj>
              </mc:Choice>
              <mc:Fallback>
                <p:oleObj name="Уравнение" r:id="rId11" imgW="291973" imgH="203112" progId="Equation.3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7063" y="2998788"/>
                        <a:ext cx="304800" cy="200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28" name="Rectangle 20"/>
          <p:cNvSpPr>
            <a:spLocks noChangeArrowheads="1"/>
          </p:cNvSpPr>
          <p:nvPr/>
        </p:nvSpPr>
        <p:spPr bwMode="auto">
          <a:xfrm>
            <a:off x="4725988" y="2923788"/>
            <a:ext cx="203119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200" dirty="0" smtClean="0">
                <a:ea typeface="Calibri" pitchFamily="34" charset="0"/>
                <a:cs typeface="Times New Roman" pitchFamily="18" charset="0"/>
              </a:rPr>
              <a:t>– </a:t>
            </a:r>
            <a:r>
              <a:rPr lang="ru-RU" altLang="ru-RU" sz="1200" dirty="0" err="1" smtClean="0">
                <a:ea typeface="Calibri" pitchFamily="34" charset="0"/>
                <a:cs typeface="Times New Roman" pitchFamily="18" charset="0"/>
              </a:rPr>
              <a:t>вузькосмуговий</a:t>
            </a:r>
            <a:r>
              <a:rPr lang="ru-RU" altLang="ru-RU" sz="1200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200" dirty="0">
                <a:ea typeface="Calibri" pitchFamily="34" charset="0"/>
                <a:cs typeface="Times New Roman" pitchFamily="18" charset="0"/>
              </a:rPr>
              <a:t>сигнал.</a:t>
            </a:r>
            <a:endParaRPr lang="ru-RU" altLang="ru-RU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129" name="Объект 2"/>
          <p:cNvSpPr txBox="1">
            <a:spLocks/>
          </p:cNvSpPr>
          <p:nvPr/>
        </p:nvSpPr>
        <p:spPr bwMode="auto">
          <a:xfrm>
            <a:off x="11563350" y="6340475"/>
            <a:ext cx="6286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uk-UA" sz="2800" b="1" dirty="0" smtClean="0">
                <a:solidFill>
                  <a:srgbClr val="F64011"/>
                </a:solidFill>
              </a:rPr>
              <a:t>14</a:t>
            </a:r>
            <a:endParaRPr lang="ru-RU" sz="2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92188" y="3268663"/>
            <a:ext cx="6305550" cy="3333750"/>
          </a:xfrm>
          <a:prstGeom prst="rect">
            <a:avLst/>
          </a:prstGeom>
        </p:spPr>
      </p:pic>
      <p:sp>
        <p:nvSpPr>
          <p:cNvPr id="19" name="Объект 2"/>
          <p:cNvSpPr txBox="1">
            <a:spLocks/>
          </p:cNvSpPr>
          <p:nvPr/>
        </p:nvSpPr>
        <p:spPr bwMode="auto">
          <a:xfrm>
            <a:off x="7135813" y="4197350"/>
            <a:ext cx="5222117" cy="1732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uk-UA" dirty="0" smtClean="0"/>
          </a:p>
          <a:p>
            <a:pPr algn="ctr" fontAlgn="auto">
              <a:spcAft>
                <a:spcPts val="0"/>
              </a:spcAft>
              <a:defRPr/>
            </a:pPr>
            <a:r>
              <a:rPr lang="uk-UA" b="1" dirty="0" smtClean="0">
                <a:solidFill>
                  <a:srgbClr val="56AFE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Блакитний колір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– результат перетворення </a:t>
            </a:r>
            <a:r>
              <a:rPr lang="uk-UA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Гільберта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Чорний колір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ЕМГ-сигнал.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1588" y="676275"/>
            <a:ext cx="1290637" cy="12922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скз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13" name="Рисунок 1"/>
          <p:cNvPicPr>
            <a:picLocks noChangeAspect="1" noChangeArrowheads="1"/>
          </p:cNvPicPr>
          <p:nvPr/>
        </p:nvPicPr>
        <p:blipFill>
          <a:blip r:embed="rId3"/>
          <a:srcRect t="3635" b="3944"/>
          <a:stretch>
            <a:fillRect/>
          </a:stretch>
        </p:blipFill>
        <p:spPr bwMode="auto">
          <a:xfrm>
            <a:off x="352425" y="1651000"/>
            <a:ext cx="578326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14" name="Rectangle 4"/>
          <p:cNvSpPr>
            <a:spLocks noChangeArrowheads="1"/>
          </p:cNvSpPr>
          <p:nvPr/>
        </p:nvSpPr>
        <p:spPr bwMode="auto">
          <a:xfrm>
            <a:off x="1463675" y="1282700"/>
            <a:ext cx="19164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uk-UA">
              <a:latin typeface="Century Gothic" pitchFamily="34" charset="0"/>
            </a:endParaRPr>
          </a:p>
        </p:txBody>
      </p:sp>
      <p:graphicFrame>
        <p:nvGraphicFramePr>
          <p:cNvPr id="3199" name="Object 1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3421631"/>
              </p:ext>
            </p:extLst>
          </p:nvPr>
        </p:nvGraphicFramePr>
        <p:xfrm>
          <a:off x="3966370" y="4768741"/>
          <a:ext cx="2890837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2" name="Уравнение" r:id="rId4" imgW="1523880" imgH="533160" progId="Equation.3">
                  <p:embed/>
                </p:oleObj>
              </mc:Choice>
              <mc:Fallback>
                <p:oleObj name="Уравнение" r:id="rId4" imgW="1523880" imgH="533160" progId="Equation.3">
                  <p:embed/>
                  <p:pic>
                    <p:nvPicPr>
                      <p:cNvPr id="0" name="Picture 1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6370" y="4768741"/>
                        <a:ext cx="2890837" cy="1016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15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36988" y="5802313"/>
            <a:ext cx="285750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16" name="Picture 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3713" y="5981700"/>
            <a:ext cx="8572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200" name="Object 128"/>
          <p:cNvGraphicFramePr>
            <a:graphicFrameLocks noChangeAspect="1"/>
          </p:cNvGraphicFramePr>
          <p:nvPr/>
        </p:nvGraphicFramePr>
        <p:xfrm>
          <a:off x="3870325" y="6164263"/>
          <a:ext cx="219075" cy="252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3" name="Уравнение" r:id="rId8" imgW="126835" imgH="139518" progId="Equation.3">
                  <p:embed/>
                </p:oleObj>
              </mc:Choice>
              <mc:Fallback>
                <p:oleObj name="Уравнение" r:id="rId8" imgW="126835" imgH="139518" progId="Equation.3">
                  <p:embed/>
                  <p:pic>
                    <p:nvPicPr>
                      <p:cNvPr id="0" name="Picture 1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0325" y="6164263"/>
                        <a:ext cx="219075" cy="252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17" name="Rectangle 8"/>
          <p:cNvSpPr>
            <a:spLocks noChangeArrowheads="1"/>
          </p:cNvSpPr>
          <p:nvPr/>
        </p:nvSpPr>
        <p:spPr bwMode="auto">
          <a:xfrm>
            <a:off x="3554413" y="5873750"/>
            <a:ext cx="4318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400">
                <a:cs typeface="Times New Roman" pitchFamily="18" charset="0"/>
              </a:rPr>
              <a:t>де</a:t>
            </a:r>
            <a:r>
              <a:rPr lang="ru-RU" altLang="ru-RU" sz="1200">
                <a:cs typeface="Times New Roman" pitchFamily="18" charset="0"/>
              </a:rPr>
              <a:t> </a:t>
            </a:r>
            <a:endParaRPr lang="ru-RU" altLang="ru-RU"/>
          </a:p>
        </p:txBody>
      </p:sp>
      <p:sp>
        <p:nvSpPr>
          <p:cNvPr id="3218" name="Rectangle 9"/>
          <p:cNvSpPr>
            <a:spLocks noChangeArrowheads="1"/>
          </p:cNvSpPr>
          <p:nvPr/>
        </p:nvSpPr>
        <p:spPr bwMode="auto">
          <a:xfrm>
            <a:off x="3970338" y="5864225"/>
            <a:ext cx="28924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400" dirty="0">
                <a:cs typeface="Times New Roman" pitchFamily="18" charset="0"/>
              </a:rPr>
              <a:t> – </a:t>
            </a:r>
            <a:r>
              <a:rPr lang="ru-RU" altLang="ru-RU" sz="1400" dirty="0" err="1">
                <a:cs typeface="Times New Roman" pitchFamily="18" charset="0"/>
              </a:rPr>
              <a:t>кількість</a:t>
            </a:r>
            <a:r>
              <a:rPr lang="ru-RU" altLang="ru-RU" sz="1400" dirty="0">
                <a:cs typeface="Times New Roman" pitchFamily="18" charset="0"/>
              </a:rPr>
              <a:t> </a:t>
            </a:r>
            <a:r>
              <a:rPr lang="ru-RU" altLang="ru-RU" sz="1400" dirty="0" err="1">
                <a:cs typeface="Times New Roman" pitchFamily="18" charset="0"/>
              </a:rPr>
              <a:t>контрольних</a:t>
            </a:r>
            <a:r>
              <a:rPr lang="ru-RU" altLang="ru-RU" sz="1400" dirty="0">
                <a:cs typeface="Times New Roman" pitchFamily="18" charset="0"/>
              </a:rPr>
              <a:t> </a:t>
            </a:r>
            <a:r>
              <a:rPr lang="ru-RU" altLang="ru-RU" sz="1400" dirty="0" err="1">
                <a:cs typeface="Times New Roman" pitchFamily="18" charset="0"/>
              </a:rPr>
              <a:t>точок</a:t>
            </a:r>
            <a:r>
              <a:rPr lang="ru-RU" altLang="ru-RU" sz="1400" dirty="0">
                <a:cs typeface="Times New Roman" pitchFamily="18" charset="0"/>
              </a:rPr>
              <a:t> </a:t>
            </a:r>
            <a:r>
              <a:rPr lang="ru-RU" altLang="ru-RU" sz="1400" dirty="0" err="1">
                <a:cs typeface="Times New Roman" pitchFamily="18" charset="0"/>
              </a:rPr>
              <a:t>із</a:t>
            </a:r>
            <a:r>
              <a:rPr lang="ru-RU" altLang="ru-RU" sz="1400" dirty="0">
                <a:cs typeface="Times New Roman" pitchFamily="18" charset="0"/>
              </a:rPr>
              <a:t> </a:t>
            </a:r>
            <a:endParaRPr lang="ru-RU" altLang="ru-RU" sz="1400" dirty="0"/>
          </a:p>
        </p:txBody>
      </p:sp>
      <p:sp>
        <p:nvSpPr>
          <p:cNvPr id="3219" name="Rectangle 10"/>
          <p:cNvSpPr>
            <a:spLocks noChangeArrowheads="1"/>
          </p:cNvSpPr>
          <p:nvPr/>
        </p:nvSpPr>
        <p:spPr bwMode="auto">
          <a:xfrm>
            <a:off x="3384550" y="4556125"/>
            <a:ext cx="1841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 altLang="ru-RU" sz="1100"/>
          </a:p>
          <a:p>
            <a:pPr eaLnBrk="0" hangingPunct="0"/>
            <a:endParaRPr lang="ru-RU" altLang="ru-RU"/>
          </a:p>
        </p:txBody>
      </p:sp>
      <p:sp>
        <p:nvSpPr>
          <p:cNvPr id="3220" name="Rectangle 11"/>
          <p:cNvSpPr>
            <a:spLocks noChangeArrowheads="1"/>
          </p:cNvSpPr>
          <p:nvPr/>
        </p:nvSpPr>
        <p:spPr bwMode="auto">
          <a:xfrm>
            <a:off x="3981450" y="6135688"/>
            <a:ext cx="14874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400" dirty="0">
                <a:cs typeface="Times New Roman" pitchFamily="18" charset="0"/>
              </a:rPr>
              <a:t> – </a:t>
            </a:r>
            <a:r>
              <a:rPr lang="ru-RU" altLang="ru-RU" sz="1400" dirty="0" err="1">
                <a:cs typeface="Times New Roman" pitchFamily="18" charset="0"/>
              </a:rPr>
              <a:t>розмір</a:t>
            </a:r>
            <a:r>
              <a:rPr lang="ru-RU" altLang="ru-RU" sz="1400" dirty="0">
                <a:cs typeface="Times New Roman" pitchFamily="18" charset="0"/>
              </a:rPr>
              <a:t> </a:t>
            </a:r>
            <a:r>
              <a:rPr lang="ru-RU" altLang="ru-RU" sz="1400" dirty="0" err="1">
                <a:cs typeface="Times New Roman" pitchFamily="18" charset="0"/>
              </a:rPr>
              <a:t>вікна</a:t>
            </a:r>
            <a:r>
              <a:rPr lang="ru-RU" altLang="ru-RU" sz="1400" dirty="0">
                <a:cs typeface="Times New Roman" pitchFamily="18" charset="0"/>
              </a:rPr>
              <a:t>. </a:t>
            </a:r>
            <a:endParaRPr lang="ru-RU" altLang="ru-RU" sz="1400" dirty="0"/>
          </a:p>
        </p:txBody>
      </p:sp>
      <p:sp>
        <p:nvSpPr>
          <p:cNvPr id="3221" name="Rectangle 13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>
              <a:latin typeface="Century Gothic" pitchFamily="34" charset="0"/>
            </a:endParaRPr>
          </a:p>
        </p:txBody>
      </p:sp>
      <p:graphicFrame>
        <p:nvGraphicFramePr>
          <p:cNvPr id="3201" name="Object 129"/>
          <p:cNvGraphicFramePr>
            <a:graphicFrameLocks noChangeAspect="1"/>
          </p:cNvGraphicFramePr>
          <p:nvPr/>
        </p:nvGraphicFramePr>
        <p:xfrm>
          <a:off x="601663" y="5040313"/>
          <a:ext cx="2414587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4" name="Уравнение" r:id="rId10" imgW="1040948" imgH="228501" progId="Equation.3">
                  <p:embed/>
                </p:oleObj>
              </mc:Choice>
              <mc:Fallback>
                <p:oleObj name="Уравнение" r:id="rId10" imgW="1040948" imgH="228501" progId="Equation.3">
                  <p:embed/>
                  <p:pic>
                    <p:nvPicPr>
                      <p:cNvPr id="0" name="Picture 1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663" y="5040313"/>
                        <a:ext cx="2414587" cy="531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02" name="Object 130"/>
          <p:cNvGraphicFramePr>
            <a:graphicFrameLocks noChangeAspect="1"/>
          </p:cNvGraphicFramePr>
          <p:nvPr/>
        </p:nvGraphicFramePr>
        <p:xfrm>
          <a:off x="381000" y="5524500"/>
          <a:ext cx="438150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5" name="Уравнение" r:id="rId12" imgW="304668" imgH="228501" progId="Equation.3">
                  <p:embed/>
                </p:oleObj>
              </mc:Choice>
              <mc:Fallback>
                <p:oleObj name="Уравнение" r:id="rId12" imgW="304668" imgH="228501" progId="Equation.3">
                  <p:embed/>
                  <p:pic>
                    <p:nvPicPr>
                      <p:cNvPr id="0" name="Picture 1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5524500"/>
                        <a:ext cx="438150" cy="339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03" name="Object 131"/>
          <p:cNvGraphicFramePr>
            <a:graphicFrameLocks noChangeAspect="1"/>
          </p:cNvGraphicFramePr>
          <p:nvPr/>
        </p:nvGraphicFramePr>
        <p:xfrm>
          <a:off x="546100" y="5876925"/>
          <a:ext cx="206375" cy="26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6" name="Уравнение" r:id="rId14" imgW="152268" imgH="203024" progId="Equation.3">
                  <p:embed/>
                </p:oleObj>
              </mc:Choice>
              <mc:Fallback>
                <p:oleObj name="Уравнение" r:id="rId14" imgW="152268" imgH="203024" progId="Equation.3">
                  <p:embed/>
                  <p:pic>
                    <p:nvPicPr>
                      <p:cNvPr id="0" name="Picture 1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100" y="5876925"/>
                        <a:ext cx="206375" cy="269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04" name="Object 132"/>
          <p:cNvGraphicFramePr>
            <a:graphicFrameLocks noChangeAspect="1"/>
          </p:cNvGraphicFramePr>
          <p:nvPr/>
        </p:nvGraphicFramePr>
        <p:xfrm>
          <a:off x="531813" y="6096000"/>
          <a:ext cx="174625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7" name="Уравнение" r:id="rId16" imgW="126725" imgH="177415" progId="Equation.3">
                  <p:embed/>
                </p:oleObj>
              </mc:Choice>
              <mc:Fallback>
                <p:oleObj name="Уравнение" r:id="rId16" imgW="126725" imgH="177415" progId="Equation.3">
                  <p:embed/>
                  <p:pic>
                    <p:nvPicPr>
                      <p:cNvPr id="0" name="Picture 1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813" y="6096000"/>
                        <a:ext cx="174625" cy="277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05" name="Object 133"/>
          <p:cNvGraphicFramePr>
            <a:graphicFrameLocks noChangeAspect="1"/>
          </p:cNvGraphicFramePr>
          <p:nvPr/>
        </p:nvGraphicFramePr>
        <p:xfrm>
          <a:off x="508000" y="6351588"/>
          <a:ext cx="234950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8" name="Уравнение" r:id="rId18" imgW="126725" imgH="126725" progId="Equation.3">
                  <p:embed/>
                </p:oleObj>
              </mc:Choice>
              <mc:Fallback>
                <p:oleObj name="Уравнение" r:id="rId18" imgW="126725" imgH="126725" progId="Equation.3">
                  <p:embed/>
                  <p:pic>
                    <p:nvPicPr>
                      <p:cNvPr id="0" name="Picture 1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6351588"/>
                        <a:ext cx="234950" cy="234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22" name="Rectangle 18"/>
          <p:cNvSpPr>
            <a:spLocks noChangeArrowheads="1"/>
          </p:cNvSpPr>
          <p:nvPr/>
        </p:nvSpPr>
        <p:spPr bwMode="auto">
          <a:xfrm>
            <a:off x="44277" y="5556250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400" dirty="0">
                <a:cs typeface="Times New Roman" pitchFamily="18" charset="0"/>
              </a:rPr>
              <a:t>де</a:t>
            </a:r>
            <a:r>
              <a:rPr lang="ru-RU" altLang="ru-RU" sz="1200" dirty="0">
                <a:cs typeface="Times New Roman" pitchFamily="18" charset="0"/>
              </a:rPr>
              <a:t> </a:t>
            </a:r>
            <a:endParaRPr lang="ru-RU" altLang="ru-RU" dirty="0"/>
          </a:p>
        </p:txBody>
      </p:sp>
      <p:sp>
        <p:nvSpPr>
          <p:cNvPr id="3223" name="Rectangle 19"/>
          <p:cNvSpPr>
            <a:spLocks noChangeArrowheads="1"/>
          </p:cNvSpPr>
          <p:nvPr/>
        </p:nvSpPr>
        <p:spPr bwMode="auto">
          <a:xfrm>
            <a:off x="815975" y="5583744"/>
            <a:ext cx="334835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400" dirty="0">
                <a:cs typeface="Times New Roman" pitchFamily="18" charset="0"/>
              </a:rPr>
              <a:t>– </a:t>
            </a:r>
            <a:r>
              <a:rPr lang="ru-RU" altLang="ru-RU" sz="1400" dirty="0" err="1" smtClean="0">
                <a:cs typeface="Times New Roman" pitchFamily="18" charset="0"/>
              </a:rPr>
              <a:t>розрахована</a:t>
            </a:r>
            <a:r>
              <a:rPr lang="ru-RU" altLang="ru-RU" sz="1400" dirty="0" smtClean="0">
                <a:cs typeface="Times New Roman" pitchFamily="18" charset="0"/>
              </a:rPr>
              <a:t> </a:t>
            </a:r>
            <a:r>
              <a:rPr lang="ru-RU" altLang="ru-RU" sz="1400" dirty="0">
                <a:cs typeface="Times New Roman" pitchFamily="18" charset="0"/>
              </a:rPr>
              <a:t>частота </a:t>
            </a:r>
            <a:r>
              <a:rPr lang="ru-RU" altLang="ru-RU" sz="1400" dirty="0" err="1">
                <a:cs typeface="Times New Roman" pitchFamily="18" charset="0"/>
              </a:rPr>
              <a:t>дискретизації</a:t>
            </a:r>
            <a:r>
              <a:rPr lang="ru-RU" altLang="ru-RU" sz="1400" dirty="0">
                <a:cs typeface="Times New Roman" pitchFamily="18" charset="0"/>
              </a:rPr>
              <a:t>; </a:t>
            </a:r>
            <a:endParaRPr lang="ru-RU" altLang="ru-RU" sz="1400" dirty="0"/>
          </a:p>
          <a:p>
            <a:pPr eaLnBrk="0" hangingPunct="0"/>
            <a:endParaRPr lang="ru-RU" altLang="ru-RU" dirty="0"/>
          </a:p>
        </p:txBody>
      </p:sp>
      <p:sp>
        <p:nvSpPr>
          <p:cNvPr id="3224" name="Rectangle 20"/>
          <p:cNvSpPr>
            <a:spLocks noChangeArrowheads="1"/>
          </p:cNvSpPr>
          <p:nvPr/>
        </p:nvSpPr>
        <p:spPr bwMode="auto">
          <a:xfrm>
            <a:off x="720725" y="5832188"/>
            <a:ext cx="290983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400" dirty="0">
                <a:cs typeface="Times New Roman" pitchFamily="18" charset="0"/>
              </a:rPr>
              <a:t> – </a:t>
            </a:r>
            <a:r>
              <a:rPr lang="ru-RU" altLang="ru-RU" sz="1400" dirty="0" err="1" smtClean="0">
                <a:cs typeface="Times New Roman" pitchFamily="18" charset="0"/>
              </a:rPr>
              <a:t>базова</a:t>
            </a:r>
            <a:r>
              <a:rPr lang="ru-RU" altLang="ru-RU" sz="1400" dirty="0" smtClean="0">
                <a:cs typeface="Times New Roman" pitchFamily="18" charset="0"/>
              </a:rPr>
              <a:t> </a:t>
            </a:r>
            <a:r>
              <a:rPr lang="ru-RU" altLang="ru-RU" sz="1400" dirty="0">
                <a:cs typeface="Times New Roman" pitchFamily="18" charset="0"/>
              </a:rPr>
              <a:t>частота </a:t>
            </a:r>
            <a:r>
              <a:rPr lang="ru-RU" altLang="ru-RU" sz="1400" dirty="0" err="1">
                <a:cs typeface="Times New Roman" pitchFamily="18" charset="0"/>
              </a:rPr>
              <a:t>дискретизації</a:t>
            </a:r>
            <a:r>
              <a:rPr lang="ru-RU" altLang="ru-RU" sz="1400" dirty="0">
                <a:cs typeface="Times New Roman" pitchFamily="18" charset="0"/>
              </a:rPr>
              <a:t>; </a:t>
            </a:r>
            <a:endParaRPr lang="ru-RU" altLang="ru-RU" sz="1400" dirty="0"/>
          </a:p>
          <a:p>
            <a:pPr eaLnBrk="0" hangingPunct="0"/>
            <a:endParaRPr lang="ru-RU" altLang="ru-RU" dirty="0"/>
          </a:p>
        </p:txBody>
      </p:sp>
      <p:sp>
        <p:nvSpPr>
          <p:cNvPr id="3225" name="Rectangle 21"/>
          <p:cNvSpPr>
            <a:spLocks noChangeArrowheads="1"/>
          </p:cNvSpPr>
          <p:nvPr/>
        </p:nvSpPr>
        <p:spPr bwMode="auto">
          <a:xfrm>
            <a:off x="715963" y="6054725"/>
            <a:ext cx="151765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600">
                <a:cs typeface="Times New Roman" pitchFamily="18" charset="0"/>
              </a:rPr>
              <a:t> – </a:t>
            </a:r>
            <a:r>
              <a:rPr lang="ru-RU" altLang="ru-RU" sz="1400">
                <a:cs typeface="Times New Roman" pitchFamily="18" charset="0"/>
              </a:rPr>
              <a:t>розмір вікна; </a:t>
            </a:r>
            <a:endParaRPr lang="ru-RU" altLang="ru-RU" sz="1400"/>
          </a:p>
          <a:p>
            <a:pPr eaLnBrk="0" hangingPunct="0"/>
            <a:endParaRPr lang="ru-RU" altLang="ru-RU"/>
          </a:p>
        </p:txBody>
      </p:sp>
      <p:sp>
        <p:nvSpPr>
          <p:cNvPr id="3226" name="Rectangle 22"/>
          <p:cNvSpPr>
            <a:spLocks noChangeArrowheads="1"/>
          </p:cNvSpPr>
          <p:nvPr/>
        </p:nvSpPr>
        <p:spPr bwMode="auto">
          <a:xfrm>
            <a:off x="730250" y="6326188"/>
            <a:ext cx="20097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400">
                <a:cs typeface="Times New Roman" pitchFamily="18" charset="0"/>
              </a:rPr>
              <a:t> – р</a:t>
            </a:r>
            <a:r>
              <a:rPr lang="uk-UA" altLang="ru-RU" sz="1400">
                <a:cs typeface="Times New Roman" pitchFamily="18" charset="0"/>
              </a:rPr>
              <a:t>озмір перекриття</a:t>
            </a:r>
            <a:r>
              <a:rPr lang="ru-RU" altLang="ru-RU" sz="1400">
                <a:cs typeface="Times New Roman" pitchFamily="18" charset="0"/>
              </a:rPr>
              <a:t>. </a:t>
            </a:r>
            <a:endParaRPr lang="ru-RU" altLang="ru-RU" sz="1400"/>
          </a:p>
        </p:txBody>
      </p:sp>
      <p:sp>
        <p:nvSpPr>
          <p:cNvPr id="3227" name="Объект 2"/>
          <p:cNvSpPr txBox="1">
            <a:spLocks/>
          </p:cNvSpPr>
          <p:nvPr/>
        </p:nvSpPr>
        <p:spPr bwMode="auto">
          <a:xfrm>
            <a:off x="11563350" y="6340475"/>
            <a:ext cx="6286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uk-UA" sz="2800" b="1" dirty="0" smtClean="0">
                <a:solidFill>
                  <a:srgbClr val="F64011"/>
                </a:solidFill>
              </a:rPr>
              <a:t>15</a:t>
            </a:r>
            <a:endParaRPr lang="ru-RU" sz="2200" dirty="0"/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3476625" y="704850"/>
            <a:ext cx="8610600" cy="129222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uk-UA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Тигер-оператор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206" name="Object 134"/>
          <p:cNvGraphicFramePr>
            <a:graphicFrameLocks noChangeAspect="1"/>
          </p:cNvGraphicFramePr>
          <p:nvPr/>
        </p:nvGraphicFramePr>
        <p:xfrm>
          <a:off x="7634288" y="1905000"/>
          <a:ext cx="4264025" cy="92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9" name="Уравнение" r:id="rId20" imgW="2451100" imgH="533400" progId="Equation.3">
                  <p:embed/>
                </p:oleObj>
              </mc:Choice>
              <mc:Fallback>
                <p:oleObj name="Уравнение" r:id="rId20" imgW="2451100" imgH="533400" progId="Equation.3">
                  <p:embed/>
                  <p:pic>
                    <p:nvPicPr>
                      <p:cNvPr id="0" name="Picture 1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34288" y="1905000"/>
                        <a:ext cx="4264025" cy="922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07" name="Object 135"/>
          <p:cNvGraphicFramePr>
            <a:graphicFrameLocks noChangeAspect="1"/>
          </p:cNvGraphicFramePr>
          <p:nvPr/>
        </p:nvGraphicFramePr>
        <p:xfrm>
          <a:off x="7559675" y="3205163"/>
          <a:ext cx="465138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0" name="Уравнение" r:id="rId22" imgW="279279" imgH="203112" progId="Equation.3">
                  <p:embed/>
                </p:oleObj>
              </mc:Choice>
              <mc:Fallback>
                <p:oleObj name="Уравнение" r:id="rId22" imgW="279279" imgH="203112" progId="Equation.3">
                  <p:embed/>
                  <p:pic>
                    <p:nvPicPr>
                      <p:cNvPr id="0" name="Picture 1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9675" y="3205163"/>
                        <a:ext cx="465138" cy="338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08" name="Object 136"/>
          <p:cNvGraphicFramePr>
            <a:graphicFrameLocks noChangeAspect="1"/>
          </p:cNvGraphicFramePr>
          <p:nvPr/>
        </p:nvGraphicFramePr>
        <p:xfrm>
          <a:off x="7624763" y="3543300"/>
          <a:ext cx="390525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1" name="Уравнение" r:id="rId24" imgW="228600" imgH="228600" progId="Equation.3">
                  <p:embed/>
                </p:oleObj>
              </mc:Choice>
              <mc:Fallback>
                <p:oleObj name="Уравнение" r:id="rId24" imgW="228600" imgH="228600" progId="Equation.3">
                  <p:embed/>
                  <p:pic>
                    <p:nvPicPr>
                      <p:cNvPr id="0" name="Picture 1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4763" y="3543300"/>
                        <a:ext cx="390525" cy="388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09" name="Object 137"/>
          <p:cNvGraphicFramePr>
            <a:graphicFrameLocks noChangeAspect="1"/>
          </p:cNvGraphicFramePr>
          <p:nvPr/>
        </p:nvGraphicFramePr>
        <p:xfrm>
          <a:off x="7559675" y="5422900"/>
          <a:ext cx="658813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2" name="Уравнение" r:id="rId26" imgW="317225" imgH="203024" progId="Equation.3">
                  <p:embed/>
                </p:oleObj>
              </mc:Choice>
              <mc:Fallback>
                <p:oleObj name="Уравнение" r:id="rId26" imgW="317225" imgH="203024" progId="Equation.3">
                  <p:embed/>
                  <p:pic>
                    <p:nvPicPr>
                      <p:cNvPr id="0" name="Picture 1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9675" y="5422900"/>
                        <a:ext cx="658813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29" name="Rectangle 10"/>
          <p:cNvSpPr>
            <a:spLocks noChangeArrowheads="1"/>
          </p:cNvSpPr>
          <p:nvPr/>
        </p:nvSpPr>
        <p:spPr bwMode="auto">
          <a:xfrm>
            <a:off x="7158038" y="3805238"/>
            <a:ext cx="2222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100">
                <a:ea typeface="Calibri" pitchFamily="34" charset="0"/>
                <a:cs typeface="Times New Roman" pitchFamily="18" charset="0"/>
              </a:rPr>
              <a:t> </a:t>
            </a:r>
            <a:endParaRPr lang="ru-RU" alt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230" name="Прямоугольник 31"/>
          <p:cNvSpPr>
            <a:spLocks noChangeArrowheads="1"/>
          </p:cNvSpPr>
          <p:nvPr/>
        </p:nvSpPr>
        <p:spPr bwMode="auto">
          <a:xfrm>
            <a:off x="7173913" y="3187700"/>
            <a:ext cx="31003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cs typeface="Calibri" pitchFamily="34" charset="0"/>
              </a:rPr>
              <a:t>де</a:t>
            </a:r>
            <a:endParaRPr lang="ru-RU" sz="1600"/>
          </a:p>
        </p:txBody>
      </p:sp>
      <p:sp>
        <p:nvSpPr>
          <p:cNvPr id="3231" name="Прямоугольник 32"/>
          <p:cNvSpPr>
            <a:spLocks noChangeArrowheads="1"/>
          </p:cNvSpPr>
          <p:nvPr/>
        </p:nvSpPr>
        <p:spPr bwMode="auto">
          <a:xfrm>
            <a:off x="8024813" y="3173413"/>
            <a:ext cx="24511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cs typeface="Calibri" pitchFamily="34" charset="0"/>
              </a:rPr>
              <a:t>– безперервний сигнал;</a:t>
            </a:r>
            <a:endParaRPr lang="ru-RU" sz="1600"/>
          </a:p>
        </p:txBody>
      </p:sp>
      <p:sp>
        <p:nvSpPr>
          <p:cNvPr id="3232" name="Прямоугольник 33"/>
          <p:cNvSpPr>
            <a:spLocks noChangeArrowheads="1"/>
          </p:cNvSpPr>
          <p:nvPr/>
        </p:nvSpPr>
        <p:spPr bwMode="auto">
          <a:xfrm>
            <a:off x="8024813" y="3552825"/>
            <a:ext cx="32924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cs typeface="Calibri" pitchFamily="34" charset="0"/>
              </a:rPr>
              <a:t>– енергетчний оператор Тигера. </a:t>
            </a:r>
            <a:endParaRPr lang="ru-RU" sz="1600"/>
          </a:p>
        </p:txBody>
      </p:sp>
      <p:sp>
        <p:nvSpPr>
          <p:cNvPr id="3233" name="Прямоугольник 34"/>
          <p:cNvSpPr>
            <a:spLocks noChangeArrowheads="1"/>
          </p:cNvSpPr>
          <p:nvPr/>
        </p:nvSpPr>
        <p:spPr bwMode="auto">
          <a:xfrm>
            <a:off x="8577263" y="4168775"/>
            <a:ext cx="29924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cs typeface="Calibri" pitchFamily="34" charset="0"/>
              </a:rPr>
              <a:t>Для дискретного сигналу: </a:t>
            </a:r>
            <a:endParaRPr lang="ru-RU"/>
          </a:p>
        </p:txBody>
      </p:sp>
      <p:graphicFrame>
        <p:nvGraphicFramePr>
          <p:cNvPr id="3210" name="Object 138"/>
          <p:cNvGraphicFramePr>
            <a:graphicFrameLocks noChangeAspect="1"/>
          </p:cNvGraphicFramePr>
          <p:nvPr/>
        </p:nvGraphicFramePr>
        <p:xfrm>
          <a:off x="7916863" y="4702175"/>
          <a:ext cx="398145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3" name="Уравнение" r:id="rId28" imgW="2120900" imgH="266700" progId="Equation.3">
                  <p:embed/>
                </p:oleObj>
              </mc:Choice>
              <mc:Fallback>
                <p:oleObj name="Уравнение" r:id="rId28" imgW="2120900" imgH="266700" progId="Equation.3">
                  <p:embed/>
                  <p:pic>
                    <p:nvPicPr>
                      <p:cNvPr id="0" name="Picture 1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16863" y="4702175"/>
                        <a:ext cx="398145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34" name="Прямоугольник 36"/>
          <p:cNvSpPr>
            <a:spLocks noChangeArrowheads="1"/>
          </p:cNvSpPr>
          <p:nvPr/>
        </p:nvSpPr>
        <p:spPr bwMode="auto">
          <a:xfrm>
            <a:off x="7151688" y="5430838"/>
            <a:ext cx="54006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dirty="0">
                <a:cs typeface="Calibri" pitchFamily="34" charset="0"/>
              </a:rPr>
              <a:t>	</a:t>
            </a:r>
            <a:r>
              <a:rPr lang="ru-RU" sz="1600" dirty="0" smtClean="0">
                <a:cs typeface="Calibri" pitchFamily="34" charset="0"/>
              </a:rPr>
              <a:t> – </a:t>
            </a:r>
            <a:r>
              <a:rPr lang="ru-RU" sz="1600" dirty="0">
                <a:cs typeface="Calibri" pitchFamily="34" charset="0"/>
              </a:rPr>
              <a:t>дискретний сигнал.</a:t>
            </a:r>
            <a:endParaRPr lang="ru-RU" sz="1600" dirty="0"/>
          </a:p>
        </p:txBody>
      </p:sp>
      <p:sp>
        <p:nvSpPr>
          <p:cNvPr id="3235" name="Прямоугольник 37"/>
          <p:cNvSpPr>
            <a:spLocks noChangeArrowheads="1"/>
          </p:cNvSpPr>
          <p:nvPr/>
        </p:nvSpPr>
        <p:spPr bwMode="auto">
          <a:xfrm>
            <a:off x="7191375" y="5430838"/>
            <a:ext cx="31003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cs typeface="Calibri" pitchFamily="34" charset="0"/>
              </a:rPr>
              <a:t>де</a:t>
            </a:r>
            <a:endParaRPr lang="ru-RU" sz="1600"/>
          </a:p>
        </p:txBody>
      </p:sp>
      <p:graphicFrame>
        <p:nvGraphicFramePr>
          <p:cNvPr id="3211" name="Object 1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1907988"/>
              </p:ext>
            </p:extLst>
          </p:nvPr>
        </p:nvGraphicFramePr>
        <p:xfrm>
          <a:off x="6597650" y="5905500"/>
          <a:ext cx="700088" cy="23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4" name="Уравнение" r:id="rId30" imgW="126835" imgH="139518" progId="Equation.3">
                  <p:embed/>
                </p:oleObj>
              </mc:Choice>
              <mc:Fallback>
                <p:oleObj name="Уравнение" r:id="rId30" imgW="126835" imgH="139518" progId="Equation.3">
                  <p:embed/>
                  <p:pic>
                    <p:nvPicPr>
                      <p:cNvPr id="0" name="Picture 1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7650" y="5905500"/>
                        <a:ext cx="700088" cy="239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48100" y="306388"/>
            <a:ext cx="8610600" cy="12938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Одинарне визначення порогу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250" name="Объект 2"/>
          <p:cNvSpPr txBox="1">
            <a:spLocks/>
          </p:cNvSpPr>
          <p:nvPr/>
        </p:nvSpPr>
        <p:spPr bwMode="auto">
          <a:xfrm>
            <a:off x="11563350" y="6340475"/>
            <a:ext cx="6286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uk-UA" sz="2800" b="1" dirty="0" smtClean="0">
                <a:solidFill>
                  <a:srgbClr val="F64011"/>
                </a:solidFill>
              </a:rPr>
              <a:t>16</a:t>
            </a:r>
            <a:endParaRPr lang="ru-RU" sz="2200" dirty="0"/>
          </a:p>
        </p:txBody>
      </p:sp>
      <p:pic>
        <p:nvPicPr>
          <p:cNvPr id="5325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78438" y="1487488"/>
            <a:ext cx="6284912" cy="1524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1562" y="3635365"/>
            <a:ext cx="6913075" cy="30922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Объект 2"/>
          <p:cNvSpPr txBox="1">
            <a:spLocks/>
          </p:cNvSpPr>
          <p:nvPr/>
        </p:nvSpPr>
        <p:spPr bwMode="auto">
          <a:xfrm>
            <a:off x="7236584" y="3712389"/>
            <a:ext cx="4778954" cy="2768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uk-UA" dirty="0" smtClean="0"/>
          </a:p>
          <a:p>
            <a:pPr algn="ctr" fontAlgn="auto">
              <a:spcAft>
                <a:spcPts val="0"/>
              </a:spcAft>
              <a:defRPr/>
            </a:pPr>
            <a:r>
              <a:rPr lang="uk-UA" b="1" dirty="0" smtClean="0">
                <a:solidFill>
                  <a:srgbClr val="EC0D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Червоний колір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– результат роботи одинарного визначення порогу.</a:t>
            </a:r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uk-UA" b="1" dirty="0" smtClean="0">
                <a:solidFill>
                  <a:srgbClr val="20F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Зелений колір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ЕМГ-сигнал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Пунктирна лінія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– значення порогу (0,045 </a:t>
            </a:r>
            <a:r>
              <a:rPr lang="uk-UA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мкВ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 fontAlgn="auto">
              <a:spcAft>
                <a:spcPts val="0"/>
              </a:spcAft>
              <a:defRPr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1900" y="496888"/>
            <a:ext cx="8610600" cy="129381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uk-UA" cap="none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ДЕМОНСТРАЦІЙНА ПРОГРАМА</a:t>
            </a:r>
            <a:endParaRPr lang="ru-RU" cap="none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54274" name="Объект 2"/>
          <p:cNvSpPr>
            <a:spLocks noGrp="1"/>
          </p:cNvSpPr>
          <p:nvPr>
            <p:ph idx="1"/>
          </p:nvPr>
        </p:nvSpPr>
        <p:spPr>
          <a:xfrm>
            <a:off x="6908800" y="1790701"/>
            <a:ext cx="4597400" cy="4427538"/>
          </a:xfrm>
        </p:spPr>
        <p:txBody>
          <a:bodyPr/>
          <a:lstStyle/>
          <a:p>
            <a:r>
              <a:rPr lang="uk-UA" sz="2400" dirty="0" smtClean="0">
                <a:solidFill>
                  <a:srgbClr val="EC0D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МОЖЛИВОСТІ ПРОГРАМИ: </a:t>
            </a:r>
          </a:p>
          <a:p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uk-U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авантаження записаного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електроміографічного сигналу </a:t>
            </a:r>
            <a:r>
              <a:rPr lang="uk-U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Завантажити</a:t>
            </a:r>
            <a:r>
              <a:rPr lang="uk-U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</a:p>
          <a:p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uk-U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ожливість вибору зони обробки за допомогою «Стоп», «Аналіз».</a:t>
            </a:r>
          </a:p>
          <a:p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uk-U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ожливість збереження результатів «Зберегти»;</a:t>
            </a:r>
          </a:p>
          <a:p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uk-U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очаток аналізу сигналу «Аналіз»;</a:t>
            </a:r>
          </a:p>
          <a:p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uk-U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ожливість вибору полу пацієнта «Чоловічий», «Жіночий», «Дитячий».</a:t>
            </a:r>
          </a:p>
        </p:txBody>
      </p:sp>
      <p:sp>
        <p:nvSpPr>
          <p:cNvPr id="54276" name="Объект 2"/>
          <p:cNvSpPr txBox="1">
            <a:spLocks/>
          </p:cNvSpPr>
          <p:nvPr/>
        </p:nvSpPr>
        <p:spPr bwMode="auto">
          <a:xfrm>
            <a:off x="11563350" y="6340475"/>
            <a:ext cx="6286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uk-UA" sz="2800" b="1" dirty="0" smtClean="0">
                <a:solidFill>
                  <a:srgbClr val="F64011"/>
                </a:solidFill>
              </a:rPr>
              <a:t>17</a:t>
            </a:r>
            <a:endParaRPr lang="ru-RU" sz="2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549" y="1909824"/>
            <a:ext cx="6656251" cy="36448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219075"/>
            <a:ext cx="8610600" cy="12922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висновки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298" name="Объект 2"/>
          <p:cNvSpPr>
            <a:spLocks noGrp="1"/>
          </p:cNvSpPr>
          <p:nvPr>
            <p:ph idx="1"/>
          </p:nvPr>
        </p:nvSpPr>
        <p:spPr>
          <a:xfrm>
            <a:off x="939633" y="1436687"/>
            <a:ext cx="10820400" cy="490378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проаналізовано особливості формування речового сигналу та ЕМГ-сигналу голосових м’язів; встановлений зв’язок між моментами активації цих сигналів. </a:t>
            </a:r>
            <a:endParaRPr lang="uk-UA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аналіз 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можливості сучасних штучних голосових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апаратів, показав що їх основним недоліком є наявність у складі апаратів вібраторів, які створюють додаткові шуми, що призводить до низької якості відтворення звуків;</a:t>
            </a:r>
          </a:p>
          <a:p>
            <a:pPr algn="just">
              <a:lnSpc>
                <a:spcPct val="100000"/>
              </a:lnSpc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запропонована математична 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модель речового та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ЕМГ-сигналу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у вигляді детермінованої функції та визначені основні її складові; математична модель речового сигналу є амплітудно-модульованим коливанням, в якому можливо виділити </a:t>
            </a:r>
            <a:r>
              <a:rPr lang="uk-UA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модулююче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та носійне коливання; запропонована математична модель ЕМГ-сигналу демонструє відгук системи та не залежить від характеристики </a:t>
            </a:r>
            <a:r>
              <a:rPr lang="uk-UA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біоткани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ни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uk-UA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сформульовані 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медичні та технічні вимоги щодо штучного голосового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апарату, визначений максимальний рівень вхідного сигналу та діапазон частот, що дозволяє провести технічне моделювання роботи штучного голосового апарату;</a:t>
            </a:r>
            <a:endParaRPr lang="uk-UA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запропонована процедура 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обробки електроміографічних сигналів голосових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м’язів, що базується на перетворенні </a:t>
            </a:r>
            <a:r>
              <a:rPr lang="uk-UA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Гільберта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Тигер-операторі та розрахунку СКЗ 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та дозволяє підвищити ефективність формування речового сигналу за </a:t>
            </a:r>
            <a:r>
              <a:rPr lang="uk-UA" sz="1600" dirty="0" err="1">
                <a:latin typeface="Arial" panose="020B0604020202020204" pitchFamily="34" charset="0"/>
                <a:cs typeface="Arial" panose="020B0604020202020204" pitchFamily="34" charset="0"/>
              </a:rPr>
              <a:t>електроміографічним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сигналом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з поверхневих м’язів шиї;</a:t>
            </a:r>
          </a:p>
          <a:p>
            <a:pPr algn="just">
              <a:lnSpc>
                <a:spcPct val="100000"/>
              </a:lnSpc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отримані результати можуть бути використані під час розробки портативних штучних голосових апаратів, що дозволить підвищити якість відтворення мови у пацієнтів після </a:t>
            </a:r>
            <a:r>
              <a:rPr lang="uk-UA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ларінгоектомії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  </a:t>
            </a:r>
            <a:endParaRPr lang="uk-UA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dirty="0"/>
          </a:p>
        </p:txBody>
      </p:sp>
      <p:sp>
        <p:nvSpPr>
          <p:cNvPr id="55299" name="Объект 2"/>
          <p:cNvSpPr txBox="1">
            <a:spLocks/>
          </p:cNvSpPr>
          <p:nvPr/>
        </p:nvSpPr>
        <p:spPr bwMode="auto">
          <a:xfrm>
            <a:off x="11563350" y="6340475"/>
            <a:ext cx="6286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uk-UA" sz="2800" b="1" dirty="0" smtClean="0">
                <a:solidFill>
                  <a:srgbClr val="F64011"/>
                </a:solidFill>
              </a:rPr>
              <a:t>18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2962" y="356661"/>
            <a:ext cx="8610600" cy="12938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>
                <a:solidFill>
                  <a:srgbClr val="F640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Публікації за темою роботи</a:t>
            </a:r>
            <a:endParaRPr lang="ru-RU" dirty="0">
              <a:solidFill>
                <a:srgbClr val="F640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481" y="1511490"/>
            <a:ext cx="8540087" cy="5494421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uk-UA" sz="1800" b="1" u="sng" dirty="0" smtClean="0">
                <a:solidFill>
                  <a:srgbClr val="F640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Стаття у фаховому виданні:</a:t>
            </a:r>
          </a:p>
          <a:p>
            <a:pPr algn="just">
              <a:lnSpc>
                <a:spcPct val="80000"/>
              </a:lnSpc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Мукановская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И. В. Способ получения сигнала в искусственном голосовом аппарате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Мукановская</a:t>
            </a:r>
            <a:r>
              <a:rPr lang="uk-UA" sz="1800" dirty="0">
                <a:latin typeface="Arial" panose="020B0604020202020204" pitchFamily="34" charset="0"/>
                <a:cs typeface="Arial" panose="020B0604020202020204" pitchFamily="34" charset="0"/>
              </a:rPr>
              <a:t> И. В.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, Дацок </a:t>
            </a:r>
            <a:r>
              <a:rPr lang="uk-UA" sz="1800" dirty="0">
                <a:latin typeface="Arial" panose="020B0604020202020204" pitchFamily="34" charset="0"/>
                <a:cs typeface="Arial" panose="020B0604020202020204" pitchFamily="34" charset="0"/>
              </a:rPr>
              <a:t>О. М., Величко О. Н.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// Вестник НТУ «ХПИ». Серия: Информатика и моделирование – Харьков: НТУ «ХПИ» –  2017. – №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22.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С.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56 – 63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80000"/>
              </a:lnSpc>
            </a:pPr>
            <a:r>
              <a:rPr lang="ru-RU" sz="1800" b="1" u="sng" dirty="0" err="1" smtClean="0">
                <a:solidFill>
                  <a:srgbClr val="F64011"/>
                </a:solidFill>
                <a:latin typeface="Arial" charset="0"/>
                <a:cs typeface="Arial" charset="0"/>
              </a:rPr>
              <a:t>Тези</a:t>
            </a:r>
            <a:r>
              <a:rPr lang="ru-RU" sz="1800" b="1" u="sng" dirty="0" smtClean="0">
                <a:solidFill>
                  <a:srgbClr val="F64011"/>
                </a:solidFill>
                <a:latin typeface="Arial" charset="0"/>
                <a:cs typeface="Arial" charset="0"/>
              </a:rPr>
              <a:t> </a:t>
            </a:r>
            <a:r>
              <a:rPr lang="ru-RU" sz="1800" b="1" u="sng" dirty="0" err="1" smtClean="0">
                <a:solidFill>
                  <a:srgbClr val="F64011"/>
                </a:solidFill>
                <a:latin typeface="Arial" charset="0"/>
                <a:cs typeface="Arial" charset="0"/>
              </a:rPr>
              <a:t>доповідей</a:t>
            </a:r>
            <a:r>
              <a:rPr lang="ru-RU" sz="1800" b="1" u="sng" dirty="0" smtClean="0">
                <a:solidFill>
                  <a:srgbClr val="F64011"/>
                </a:solidFill>
                <a:latin typeface="Arial" charset="0"/>
                <a:cs typeface="Arial" charset="0"/>
              </a:rPr>
              <a:t> на </a:t>
            </a:r>
            <a:r>
              <a:rPr lang="ru-RU" sz="1800" b="1" u="sng" dirty="0" err="1" smtClean="0">
                <a:solidFill>
                  <a:srgbClr val="F64011"/>
                </a:solidFill>
                <a:latin typeface="Arial" charset="0"/>
                <a:cs typeface="Arial" charset="0"/>
              </a:rPr>
              <a:t>міжнародних</a:t>
            </a:r>
            <a:r>
              <a:rPr lang="ru-RU" sz="1800" b="1" u="sng" dirty="0" smtClean="0">
                <a:solidFill>
                  <a:srgbClr val="F64011"/>
                </a:solidFill>
                <a:latin typeface="Arial" charset="0"/>
                <a:cs typeface="Arial" charset="0"/>
              </a:rPr>
              <a:t> </a:t>
            </a:r>
            <a:r>
              <a:rPr lang="ru-RU" sz="1800" b="1" u="sng" dirty="0" err="1" smtClean="0">
                <a:solidFill>
                  <a:srgbClr val="F64011"/>
                </a:solidFill>
                <a:latin typeface="Arial" charset="0"/>
                <a:cs typeface="Arial" charset="0"/>
              </a:rPr>
              <a:t>конференціях</a:t>
            </a:r>
            <a:r>
              <a:rPr lang="ru-RU" sz="1800" b="1" u="sng" dirty="0" smtClean="0">
                <a:solidFill>
                  <a:srgbClr val="F64011"/>
                </a:solidFill>
                <a:latin typeface="Arial" charset="0"/>
                <a:cs typeface="Arial" charset="0"/>
              </a:rPr>
              <a:t>:</a:t>
            </a:r>
          </a:p>
          <a:p>
            <a:pPr algn="just">
              <a:lnSpc>
                <a:spcPct val="80000"/>
              </a:lnSpc>
            </a:pPr>
            <a:r>
              <a:rPr lang="ru-RU" sz="1800" dirty="0" smtClean="0">
                <a:latin typeface="Arial" charset="0"/>
                <a:cs typeface="Arial" charset="0"/>
              </a:rPr>
              <a:t>Мукановская </a:t>
            </a:r>
            <a:r>
              <a:rPr lang="ru-RU" sz="1800" dirty="0">
                <a:latin typeface="Arial" charset="0"/>
                <a:cs typeface="Arial" charset="0"/>
              </a:rPr>
              <a:t>И. В. К вопросу моделирования голосового тракта человека / И. В. Мукановская, О. М. Дацок //тез. </a:t>
            </a:r>
            <a:r>
              <a:rPr lang="ru-RU" sz="1800" dirty="0" err="1">
                <a:latin typeface="Arial" charset="0"/>
                <a:cs typeface="Arial" charset="0"/>
              </a:rPr>
              <a:t>докл</a:t>
            </a:r>
            <a:r>
              <a:rPr lang="ru-RU" sz="1800" dirty="0">
                <a:latin typeface="Arial" charset="0"/>
                <a:cs typeface="Arial" charset="0"/>
              </a:rPr>
              <a:t>. Современные проблемы естественных наук, 5-я Международная научная онлайн-конференция «</a:t>
            </a:r>
            <a:r>
              <a:rPr lang="ru-RU" sz="1800" dirty="0" err="1">
                <a:latin typeface="Arial" charset="0"/>
                <a:cs typeface="Arial" charset="0"/>
              </a:rPr>
              <a:t>Тараповские</a:t>
            </a:r>
            <a:r>
              <a:rPr lang="ru-RU" sz="1800" dirty="0">
                <a:latin typeface="Arial" charset="0"/>
                <a:cs typeface="Arial" charset="0"/>
              </a:rPr>
              <a:t> чтения 2016». / под. ред. Н.Н. Кизиловой, Г. Н. </a:t>
            </a:r>
            <a:r>
              <a:rPr lang="ru-RU" sz="1800" dirty="0" err="1">
                <a:latin typeface="Arial" charset="0"/>
                <a:cs typeface="Arial" charset="0"/>
              </a:rPr>
              <a:t>Жолткевича</a:t>
            </a:r>
            <a:r>
              <a:rPr lang="ru-RU" sz="1800" dirty="0">
                <a:latin typeface="Arial" charset="0"/>
                <a:cs typeface="Arial" charset="0"/>
              </a:rPr>
              <a:t>. – Харьков: «Цифровая типография №1». – 2016. – </a:t>
            </a:r>
            <a:r>
              <a:rPr lang="ru-RU" sz="1800" dirty="0" smtClean="0">
                <a:latin typeface="Arial" charset="0"/>
                <a:cs typeface="Arial" charset="0"/>
              </a:rPr>
              <a:t>С. 60.</a:t>
            </a:r>
          </a:p>
          <a:p>
            <a:pPr algn="just">
              <a:lnSpc>
                <a:spcPct val="80000"/>
              </a:lnSpc>
            </a:pPr>
            <a:r>
              <a:rPr lang="ru-RU" sz="1800" dirty="0" smtClean="0">
                <a:latin typeface="Arial" charset="0"/>
                <a:cs typeface="Arial" charset="0"/>
              </a:rPr>
              <a:t>Мукановская И. В. Особенности обработки речевого сигнала в искусственных голосовых аппаратах / О. М. Дацок, И. В. Мукановская // тез. </a:t>
            </a:r>
            <a:r>
              <a:rPr lang="ru-RU" sz="1800" dirty="0" err="1" smtClean="0">
                <a:latin typeface="Arial" charset="0"/>
                <a:cs typeface="Arial" charset="0"/>
              </a:rPr>
              <a:t>докл</a:t>
            </a:r>
            <a:r>
              <a:rPr lang="ru-RU" sz="1800" dirty="0" smtClean="0">
                <a:latin typeface="Arial" charset="0"/>
                <a:cs typeface="Arial" charset="0"/>
              </a:rPr>
              <a:t>. XXIV Международной научно-практической конференции «Информационные технологии: наука, техника, технология, образование, здоровье» .Ч.3 / отв. ред. </a:t>
            </a:r>
            <a:r>
              <a:rPr lang="ru-RU" sz="1800" dirty="0" err="1" smtClean="0">
                <a:latin typeface="Arial" charset="0"/>
                <a:cs typeface="Arial" charset="0"/>
              </a:rPr>
              <a:t>Е.И.Сокол</a:t>
            </a:r>
            <a:r>
              <a:rPr lang="ru-RU" sz="1800" dirty="0" smtClean="0">
                <a:latin typeface="Arial" charset="0"/>
                <a:cs typeface="Arial" charset="0"/>
              </a:rPr>
              <a:t>. – Харьков, НТУ «ХПИ». – 2016. – С. 29. </a:t>
            </a:r>
          </a:p>
          <a:p>
            <a:pPr algn="just">
              <a:lnSpc>
                <a:spcPct val="80000"/>
              </a:lnSpc>
            </a:pPr>
            <a:r>
              <a:rPr lang="ru-RU" sz="1800" dirty="0" smtClean="0">
                <a:latin typeface="Arial" charset="0"/>
                <a:cs typeface="Arial" charset="0"/>
              </a:rPr>
              <a:t>Мукановская И.В. Искусственный голосовой аппарат человека / И. В. Мукановская, О. М. Дацок // тез. </a:t>
            </a:r>
            <a:r>
              <a:rPr lang="ru-RU" sz="1800" dirty="0" err="1" smtClean="0">
                <a:latin typeface="Arial" charset="0"/>
                <a:cs typeface="Arial" charset="0"/>
              </a:rPr>
              <a:t>докл</a:t>
            </a:r>
            <a:r>
              <a:rPr lang="ru-RU" sz="1800" dirty="0" smtClean="0">
                <a:latin typeface="Arial" charset="0"/>
                <a:cs typeface="Arial" charset="0"/>
              </a:rPr>
              <a:t>. XX Международного молодежного форума «Радиоэлектроника и молодежь в XXI столетии ». Т.1. – Харьков: ХНУРЭ. – 2016 – С. 128 - 129. </a:t>
            </a:r>
          </a:p>
        </p:txBody>
      </p:sp>
      <p:sp>
        <p:nvSpPr>
          <p:cNvPr id="56323" name="Объект 2"/>
          <p:cNvSpPr txBox="1">
            <a:spLocks/>
          </p:cNvSpPr>
          <p:nvPr/>
        </p:nvSpPr>
        <p:spPr bwMode="auto">
          <a:xfrm>
            <a:off x="11563350" y="6340475"/>
            <a:ext cx="6286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uk-UA" sz="2800" b="1" dirty="0" smtClean="0">
                <a:solidFill>
                  <a:srgbClr val="F64011"/>
                </a:solidFill>
              </a:rPr>
              <a:t>19</a:t>
            </a:r>
            <a:endParaRPr lang="ru-RU" sz="2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568" y="1898638"/>
            <a:ext cx="3288994" cy="4441837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6401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ъект 2"/>
          <p:cNvSpPr>
            <a:spLocks noGrp="1"/>
          </p:cNvSpPr>
          <p:nvPr>
            <p:ph idx="1"/>
          </p:nvPr>
        </p:nvSpPr>
        <p:spPr>
          <a:xfrm>
            <a:off x="11563350" y="6381750"/>
            <a:ext cx="628650" cy="47625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uk-UA" sz="2800" b="1" dirty="0" smtClean="0">
                <a:solidFill>
                  <a:srgbClr val="F64011"/>
                </a:solidFill>
                <a:latin typeface="Arial" charset="0"/>
                <a:cs typeface="Arial" charset="0"/>
              </a:rPr>
              <a:t>2</a:t>
            </a:r>
            <a:endParaRPr lang="ru-RU" dirty="0" smtClean="0">
              <a:latin typeface="Arial" charset="0"/>
              <a:cs typeface="Arial" charset="0"/>
            </a:endParaRPr>
          </a:p>
        </p:txBody>
      </p:sp>
      <p:sp>
        <p:nvSpPr>
          <p:cNvPr id="33794" name="Объект 2"/>
          <p:cNvSpPr txBox="1">
            <a:spLocks/>
          </p:cNvSpPr>
          <p:nvPr/>
        </p:nvSpPr>
        <p:spPr bwMode="auto">
          <a:xfrm>
            <a:off x="682388" y="3850187"/>
            <a:ext cx="10820400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uk-UA" sz="2400" b="1" dirty="0">
                <a:solidFill>
                  <a:srgbClr val="F64011"/>
                </a:solidFill>
              </a:rPr>
              <a:t>Задачі роботи:</a:t>
            </a:r>
            <a:r>
              <a:rPr lang="uk-UA" sz="2200" b="1" dirty="0">
                <a:solidFill>
                  <a:srgbClr val="F64011"/>
                </a:solidFill>
              </a:rPr>
              <a:t>	</a:t>
            </a:r>
            <a:endParaRPr lang="uk-UA" sz="2200" b="1" dirty="0" smtClean="0">
              <a:solidFill>
                <a:srgbClr val="F64011"/>
              </a:solidFill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uk-UA" sz="2000" dirty="0" smtClean="0"/>
              <a:t>проаналізувати </a:t>
            </a:r>
            <a:r>
              <a:rPr lang="uk-UA" sz="2000" dirty="0"/>
              <a:t>анатомічні та фізіологічні можливості речового  апарату;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uk-UA" sz="2000" dirty="0" smtClean="0"/>
              <a:t>визначити</a:t>
            </a:r>
            <a:r>
              <a:rPr lang="uk-UA" sz="2000" dirty="0" smtClean="0">
                <a:solidFill>
                  <a:srgbClr val="00FF00"/>
                </a:solidFill>
              </a:rPr>
              <a:t> </a:t>
            </a:r>
            <a:r>
              <a:rPr lang="uk-UA" sz="2000" dirty="0" smtClean="0"/>
              <a:t>взаємозв’язок між речовим та ЕМГ-сигналом;</a:t>
            </a:r>
            <a:endParaRPr lang="uk-UA" sz="20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uk-UA" sz="2000" dirty="0"/>
              <a:t>проаналізувати </a:t>
            </a:r>
            <a:r>
              <a:rPr lang="uk-UA" sz="2000" dirty="0" smtClean="0"/>
              <a:t>можливості сучасних штучних </a:t>
            </a:r>
            <a:r>
              <a:rPr lang="uk-UA" sz="2000" dirty="0"/>
              <a:t>голосових апаратів;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uk-UA" sz="2000" dirty="0"/>
              <a:t>з</a:t>
            </a:r>
            <a:r>
              <a:rPr lang="uk-UA" sz="2000" dirty="0" smtClean="0"/>
              <a:t>апропонувати математичну </a:t>
            </a:r>
            <a:r>
              <a:rPr lang="uk-UA" sz="2000" dirty="0"/>
              <a:t>модель речового </a:t>
            </a:r>
            <a:r>
              <a:rPr lang="uk-UA" sz="2000" dirty="0" smtClean="0"/>
              <a:t>та ЕМГ-сигналу</a:t>
            </a:r>
            <a:r>
              <a:rPr lang="uk-UA" sz="2000" dirty="0"/>
              <a:t>;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uk-UA" sz="2000" dirty="0"/>
              <a:t>сформувати медичні та технічні вимоги щодо штучного голосового апарату;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uk-UA" sz="2000" dirty="0" smtClean="0"/>
              <a:t>розробити </a:t>
            </a:r>
            <a:r>
              <a:rPr lang="uk-UA" sz="2000" dirty="0"/>
              <a:t>процедуру обробки електроміографічних сигналів голосових м’язів. 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endParaRPr lang="ru-RU" sz="22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85800" y="2260743"/>
            <a:ext cx="10820400" cy="90011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indent="-228600">
              <a:lnSpc>
                <a:spcPct val="8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uk-UA" sz="2400" b="1" dirty="0">
                <a:solidFill>
                  <a:srgbClr val="F64011"/>
                </a:solidFill>
              </a:rPr>
              <a:t>Об’єкт: </a:t>
            </a:r>
            <a:endParaRPr lang="uk-UA" sz="2400" dirty="0"/>
          </a:p>
          <a:p>
            <a:pPr marL="228600" indent="-228600">
              <a:lnSpc>
                <a:spcPct val="8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uk-UA" sz="2000" dirty="0" smtClean="0"/>
              <a:t>процес відновлення </a:t>
            </a:r>
            <a:r>
              <a:rPr lang="uk-UA" sz="2000" dirty="0"/>
              <a:t>голосоуворюючої функції у людей з видаленою гортанню.  </a:t>
            </a:r>
            <a:endParaRPr lang="ru-RU" sz="20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85800" y="2983435"/>
            <a:ext cx="10820400" cy="90011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uk-UA" sz="2400" b="1" dirty="0" smtClean="0">
                <a:solidFill>
                  <a:srgbClr val="F640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Предмет:</a:t>
            </a:r>
            <a:r>
              <a:rPr lang="uk-UA" b="1" dirty="0" smtClean="0">
                <a:solidFill>
                  <a:srgbClr val="F640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fontAlgn="auto">
              <a:spcAft>
                <a:spcPts val="0"/>
              </a:spcAft>
              <a:defRPr/>
            </a:pPr>
            <a:r>
              <a:rPr lang="uk-U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модуль обробки сигналів штучного голосового апарату.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682388" y="1296537"/>
            <a:ext cx="10823812" cy="106213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indent="-228600">
              <a:lnSpc>
                <a:spcPct val="8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uk-UA" sz="2800" b="1" dirty="0">
                <a:solidFill>
                  <a:srgbClr val="F64011"/>
                </a:solidFill>
              </a:rPr>
              <a:t>Мета </a:t>
            </a:r>
            <a:r>
              <a:rPr lang="uk-UA" sz="2800" b="1" dirty="0" smtClean="0">
                <a:solidFill>
                  <a:srgbClr val="F64011"/>
                </a:solidFill>
              </a:rPr>
              <a:t>роботи:</a:t>
            </a:r>
            <a:endParaRPr lang="uk-UA" sz="2400" b="1" dirty="0" smtClean="0">
              <a:solidFill>
                <a:srgbClr val="F64011"/>
              </a:solidFill>
            </a:endParaRPr>
          </a:p>
          <a:p>
            <a:pPr marL="228600" indent="-228600">
              <a:lnSpc>
                <a:spcPct val="8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uk-UA" sz="2000" dirty="0" smtClean="0"/>
              <a:t>підвищення ефективності формування речового сигналу в </a:t>
            </a:r>
            <a:r>
              <a:rPr lang="ru-RU" sz="2000" dirty="0" smtClean="0"/>
              <a:t>портативному </a:t>
            </a:r>
            <a:r>
              <a:rPr lang="uk-UA" sz="2000" dirty="0" smtClean="0"/>
              <a:t>штучному голосовому апараті.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4183" y="865900"/>
            <a:ext cx="8610600" cy="12938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sz="6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Дякую за увагу!</a:t>
            </a:r>
            <a:endParaRPr lang="ru-RU" sz="6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161" y="1917076"/>
            <a:ext cx="7421989" cy="4940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138113"/>
            <a:ext cx="9505950" cy="12922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b="1" dirty="0" smtClean="0">
                <a:solidFill>
                  <a:srgbClr val="F640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Актуальність роботи</a:t>
            </a:r>
            <a:endParaRPr lang="ru-RU" b="1" dirty="0">
              <a:solidFill>
                <a:srgbClr val="F640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/>
          </a:blip>
          <a:srcRect l="14097" t="-533" r="38153" b="533"/>
          <a:stretch/>
        </p:blipFill>
        <p:spPr>
          <a:xfrm>
            <a:off x="9092283" y="1010298"/>
            <a:ext cx="3154117" cy="2063656"/>
          </a:xfrm>
          <a:effectLst>
            <a:softEdge rad="112500"/>
          </a:effectLst>
        </p:spPr>
      </p:pic>
      <p:sp>
        <p:nvSpPr>
          <p:cNvPr id="34819" name="Объект 2"/>
          <p:cNvSpPr txBox="1">
            <a:spLocks/>
          </p:cNvSpPr>
          <p:nvPr/>
        </p:nvSpPr>
        <p:spPr bwMode="auto">
          <a:xfrm>
            <a:off x="43768" y="6355444"/>
            <a:ext cx="6286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uk-UA" sz="2800" b="1" dirty="0">
                <a:solidFill>
                  <a:srgbClr val="F64011"/>
                </a:solidFill>
              </a:rPr>
              <a:t>3</a:t>
            </a:r>
            <a:endParaRPr lang="ru-RU" sz="2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092283" y="3045454"/>
            <a:ext cx="3099717" cy="1870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161716" y="4738456"/>
            <a:ext cx="3084684" cy="2132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3"/>
          <p:cNvSpPr txBox="1">
            <a:spLocks/>
          </p:cNvSpPr>
          <p:nvPr/>
        </p:nvSpPr>
        <p:spPr bwMode="auto">
          <a:xfrm>
            <a:off x="0" y="6634541"/>
            <a:ext cx="10820400" cy="446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dirty="0">
                <a:hlinkClick r:id="rId6"/>
              </a:rPr>
              <a:t>http://globocan.iarc.fr</a:t>
            </a:r>
            <a:endParaRPr lang="ru-RU" sz="1000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12" t="27492" r="1762" b="20925"/>
          <a:stretch/>
        </p:blipFill>
        <p:spPr>
          <a:xfrm>
            <a:off x="3007982" y="1502136"/>
            <a:ext cx="5133719" cy="2525930"/>
          </a:xfrm>
          <a:prstGeom prst="rect">
            <a:avLst/>
          </a:prstGeom>
        </p:spPr>
      </p:pic>
      <p:sp>
        <p:nvSpPr>
          <p:cNvPr id="9" name="Rectangle 3"/>
          <p:cNvSpPr txBox="1">
            <a:spLocks/>
          </p:cNvSpPr>
          <p:nvPr/>
        </p:nvSpPr>
        <p:spPr bwMode="auto">
          <a:xfrm>
            <a:off x="2057400" y="1173043"/>
            <a:ext cx="10820400" cy="446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Статистика захворюваності раком гортані у світі</a:t>
            </a:r>
          </a:p>
        </p:txBody>
      </p:sp>
      <p:sp>
        <p:nvSpPr>
          <p:cNvPr id="10" name="Rectangle 3"/>
          <p:cNvSpPr txBox="1">
            <a:spLocks/>
          </p:cNvSpPr>
          <p:nvPr/>
        </p:nvSpPr>
        <p:spPr bwMode="auto">
          <a:xfrm>
            <a:off x="1071342" y="3795346"/>
            <a:ext cx="10820400" cy="446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Статистика ракових захворювань у Європі серед чоловіків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2" t="31074" r="13761" b="21642"/>
          <a:stretch/>
        </p:blipFill>
        <p:spPr>
          <a:xfrm>
            <a:off x="1724748" y="4167614"/>
            <a:ext cx="6051120" cy="26624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742950" y="1664861"/>
            <a:ext cx="10820400" cy="4831473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600">
              <a:lnSpc>
                <a:spcPct val="8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uk-UA" sz="2800" b="1" dirty="0" smtClean="0">
                <a:solidFill>
                  <a:srgbClr val="FF0000"/>
                </a:solidFill>
              </a:rPr>
              <a:t>Наукова новизна</a:t>
            </a:r>
          </a:p>
          <a:p>
            <a:pPr marL="228600" indent="-228600" algn="just">
              <a:lnSpc>
                <a:spcPct val="8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uk-UA" sz="2400" dirty="0" smtClean="0"/>
              <a:t>Отримала подальший розвиток математична модель речового сигналу, що представлена у вигляді детермінованої функції та дозволяє встановити взаємозв’язок між речовим та ЕМГ сигналами, а також надає можливість відтворення речового сигналу за електроміографічним сигналом з </a:t>
            </a:r>
            <a:r>
              <a:rPr lang="ru-RU" sz="2400" dirty="0" err="1"/>
              <a:t>поверхневих</a:t>
            </a:r>
            <a:r>
              <a:rPr lang="ru-RU" sz="2400" dirty="0"/>
              <a:t> </a:t>
            </a:r>
            <a:r>
              <a:rPr lang="ru-RU" sz="2400" dirty="0" err="1" smtClean="0"/>
              <a:t>м'язів</a:t>
            </a:r>
            <a:r>
              <a:rPr lang="ru-RU" sz="2400" dirty="0" smtClean="0"/>
              <a:t> </a:t>
            </a:r>
            <a:r>
              <a:rPr lang="uk-UA" sz="2400" dirty="0" err="1" smtClean="0"/>
              <a:t>шії</a:t>
            </a:r>
            <a:r>
              <a:rPr lang="uk-UA" sz="2400" dirty="0" smtClean="0"/>
              <a:t>. </a:t>
            </a:r>
          </a:p>
          <a:p>
            <a:pPr marL="228600" indent="-228600" algn="just">
              <a:lnSpc>
                <a:spcPct val="8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uk-UA" sz="2400" dirty="0" smtClean="0"/>
              <a:t>Запропонований алгоритм обробки електроміографічного сигналу з </a:t>
            </a:r>
            <a:r>
              <a:rPr lang="ru-RU" sz="2400" dirty="0" err="1" smtClean="0"/>
              <a:t>поверхневих</a:t>
            </a:r>
            <a:r>
              <a:rPr lang="ru-RU" sz="2400" dirty="0" smtClean="0"/>
              <a:t> </a:t>
            </a:r>
            <a:r>
              <a:rPr lang="ru-RU" sz="2400" dirty="0" err="1"/>
              <a:t>м'язів</a:t>
            </a:r>
            <a:r>
              <a:rPr lang="ru-RU" sz="2400" dirty="0"/>
              <a:t> </a:t>
            </a:r>
            <a:r>
              <a:rPr lang="uk-UA" sz="2400" dirty="0" err="1"/>
              <a:t>шії</a:t>
            </a:r>
            <a:r>
              <a:rPr lang="uk-UA" sz="2400" dirty="0" smtClean="0"/>
              <a:t>, що базується на застосуванні перетворення </a:t>
            </a:r>
            <a:r>
              <a:rPr lang="uk-UA" sz="2400" dirty="0" err="1" smtClean="0"/>
              <a:t>Гільберта</a:t>
            </a:r>
            <a:r>
              <a:rPr lang="uk-UA" sz="2400" dirty="0" smtClean="0"/>
              <a:t>, розрахунку середнього квадратичного відхилення та енергетичного оператору Тигера, що дозволяє підвищити ефективність формування речового сигналу за </a:t>
            </a:r>
            <a:r>
              <a:rPr lang="uk-UA" sz="2400" dirty="0" err="1" smtClean="0"/>
              <a:t>електроміографічним</a:t>
            </a:r>
            <a:r>
              <a:rPr lang="uk-UA" sz="2400" dirty="0" smtClean="0"/>
              <a:t> сигналом.</a:t>
            </a:r>
          </a:p>
          <a:p>
            <a:pPr marL="228600" indent="-228600" algn="just">
              <a:lnSpc>
                <a:spcPct val="80000"/>
              </a:lnSpc>
              <a:spcBef>
                <a:spcPts val="1000"/>
              </a:spcBef>
              <a:buFont typeface="Arial" charset="0"/>
              <a:buChar char="•"/>
            </a:pPr>
            <a:endParaRPr lang="ru-RU" sz="24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11563350" y="6381750"/>
            <a:ext cx="6286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uk-UA" sz="2800" b="1" dirty="0">
                <a:solidFill>
                  <a:srgbClr val="F64011"/>
                </a:solidFill>
                <a:latin typeface="Arial" charset="0"/>
                <a:cs typeface="Arial" charset="0"/>
              </a:rPr>
              <a:t>4</a:t>
            </a:r>
            <a:endParaRPr lang="ru-RU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1"/>
          <p:cNvSpPr>
            <a:spLocks noGrp="1"/>
          </p:cNvSpPr>
          <p:nvPr>
            <p:ph idx="1"/>
          </p:nvPr>
        </p:nvSpPr>
        <p:spPr>
          <a:xfrm>
            <a:off x="608894" y="1959010"/>
            <a:ext cx="7439167" cy="359458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uk-UA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Практична цінність </a:t>
            </a:r>
          </a:p>
          <a:p>
            <a:pPr algn="just">
              <a:lnSpc>
                <a:spcPct val="80000"/>
              </a:lnSpc>
            </a:pPr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Запропонований алгоритм аналізу сигналу, що може бути використаний для вдосконалення портативного штучного голосового апарату;</a:t>
            </a:r>
          </a:p>
          <a:p>
            <a:pPr algn="just">
              <a:lnSpc>
                <a:spcPct val="80000"/>
              </a:lnSpc>
            </a:pPr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сформовані медико-технічні вимоги, щодо штучного голосового апарату;</a:t>
            </a:r>
          </a:p>
          <a:p>
            <a:pPr algn="just">
              <a:lnSpc>
                <a:spcPct val="80000"/>
              </a:lnSpc>
            </a:pPr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результати роботи впроваджені в науковий процес ХНУРЕ (акт впровадження). 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11563350" y="6381750"/>
            <a:ext cx="6286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uk-UA" sz="2800" b="1" dirty="0" smtClean="0">
                <a:solidFill>
                  <a:srgbClr val="F64011"/>
                </a:solidFill>
                <a:latin typeface="Arial" charset="0"/>
                <a:cs typeface="Arial" charset="0"/>
              </a:rPr>
              <a:t>5</a:t>
            </a:r>
            <a:endParaRPr lang="ru-RU" dirty="0" smtClean="0">
              <a:latin typeface="Arial" charset="0"/>
              <a:cs typeface="Arial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174" y="407662"/>
            <a:ext cx="3166552" cy="4551181"/>
          </a:xfrm>
          <a:prstGeom prst="rect">
            <a:avLst/>
          </a:prstGeom>
          <a:ln w="28575">
            <a:solidFill>
              <a:srgbClr val="FF9900"/>
            </a:solidFill>
          </a:ln>
        </p:spPr>
      </p:pic>
    </p:spTree>
    <p:extLst>
      <p:ext uri="{BB962C8B-B14F-4D97-AF65-F5344CB8AC3E}">
        <p14:creationId xmlns:p14="http://schemas.microsoft.com/office/powerpoint/2010/main" val="116692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51175" y="471640"/>
            <a:ext cx="8610600" cy="12938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b="1" dirty="0" smtClean="0">
                <a:solidFill>
                  <a:srgbClr val="F640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Аналіз анатомії та фізіології гортані</a:t>
            </a:r>
            <a:endParaRPr lang="ru-RU" b="1" dirty="0">
              <a:solidFill>
                <a:srgbClr val="F640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66" name="Объект 2"/>
          <p:cNvSpPr>
            <a:spLocks noGrp="1"/>
          </p:cNvSpPr>
          <p:nvPr>
            <p:ph idx="1"/>
          </p:nvPr>
        </p:nvSpPr>
        <p:spPr>
          <a:xfrm>
            <a:off x="1963739" y="1590752"/>
            <a:ext cx="4686300" cy="4924425"/>
          </a:xfrm>
        </p:spPr>
        <p:txBody>
          <a:bodyPr/>
          <a:lstStyle/>
          <a:p>
            <a:r>
              <a:rPr lang="uk-UA" sz="3200" dirty="0" smtClean="0">
                <a:solidFill>
                  <a:srgbClr val="F64011"/>
                </a:solidFill>
                <a:latin typeface="Arial" charset="0"/>
                <a:cs typeface="Arial" charset="0"/>
              </a:rPr>
              <a:t>Функції гортані: </a:t>
            </a:r>
          </a:p>
          <a:p>
            <a:r>
              <a:rPr lang="uk-UA" sz="3200" dirty="0" smtClean="0">
                <a:latin typeface="Arial" charset="0"/>
                <a:cs typeface="Arial" charset="0"/>
              </a:rPr>
              <a:t>дихальна;</a:t>
            </a:r>
          </a:p>
          <a:p>
            <a:r>
              <a:rPr lang="uk-UA" sz="3200" dirty="0" smtClean="0">
                <a:latin typeface="Arial" charset="0"/>
                <a:cs typeface="Arial" charset="0"/>
              </a:rPr>
              <a:t>захисна;</a:t>
            </a:r>
          </a:p>
          <a:p>
            <a:r>
              <a:rPr lang="uk-UA" sz="3200" dirty="0" err="1" smtClean="0">
                <a:latin typeface="Arial" charset="0"/>
                <a:cs typeface="Arial" charset="0"/>
              </a:rPr>
              <a:t>фонаторна</a:t>
            </a:r>
            <a:r>
              <a:rPr lang="uk-UA" sz="3200" dirty="0" smtClean="0">
                <a:latin typeface="Arial" charset="0"/>
                <a:cs typeface="Arial" charset="0"/>
              </a:rPr>
              <a:t>.</a:t>
            </a:r>
            <a:endParaRPr lang="ru-RU" sz="3200" dirty="0" smtClean="0">
              <a:latin typeface="Arial" charset="0"/>
              <a:cs typeface="Arial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581723" y="4054888"/>
            <a:ext cx="3363891" cy="2522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868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54813" y="1741390"/>
            <a:ext cx="4703763" cy="517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Объект 2"/>
          <p:cNvSpPr txBox="1">
            <a:spLocks/>
          </p:cNvSpPr>
          <p:nvPr/>
        </p:nvSpPr>
        <p:spPr bwMode="auto">
          <a:xfrm>
            <a:off x="11563350" y="6340475"/>
            <a:ext cx="6286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uk-UA" sz="2800" b="1" dirty="0" smtClean="0">
                <a:solidFill>
                  <a:srgbClr val="F64011"/>
                </a:solidFill>
              </a:rPr>
              <a:t>6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1400" y="414338"/>
            <a:ext cx="8610600" cy="12922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b="1" dirty="0" smtClean="0">
                <a:solidFill>
                  <a:srgbClr val="F640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Сучасні штучні голосові апарати</a:t>
            </a:r>
            <a:endParaRPr lang="ru-RU" b="1" dirty="0">
              <a:solidFill>
                <a:srgbClr val="F640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914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94688" y="3111500"/>
            <a:ext cx="2700337" cy="2700338"/>
          </a:xfrm>
        </p:spPr>
      </p:pic>
      <p:pic>
        <p:nvPicPr>
          <p:cNvPr id="4" name="Рисунок 3" descr="Hronos_AG-2000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017466" y="2776262"/>
            <a:ext cx="3530924" cy="3400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16" name="Рисунок 4" descr="TT_200x46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4850" y="3365500"/>
            <a:ext cx="844550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Объект 2"/>
          <p:cNvSpPr txBox="1">
            <a:spLocks/>
          </p:cNvSpPr>
          <p:nvPr/>
        </p:nvSpPr>
        <p:spPr bwMode="auto">
          <a:xfrm>
            <a:off x="830263" y="1804988"/>
            <a:ext cx="10820400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uk-UA" sz="2800" b="1" dirty="0">
                <a:solidFill>
                  <a:srgbClr val="F64011"/>
                </a:solidFill>
              </a:rPr>
              <a:t>Штучний голосовий апарат</a:t>
            </a:r>
            <a:r>
              <a:rPr lang="uk-UA" sz="2800" b="1" dirty="0"/>
              <a:t> – пристрій, що відновлює втрачені речові функції людини після ларінгоектомії.  </a:t>
            </a:r>
            <a:endParaRPr lang="ru-RU" sz="2200" dirty="0"/>
          </a:p>
        </p:txBody>
      </p:sp>
      <p:sp>
        <p:nvSpPr>
          <p:cNvPr id="38918" name="Объект 2"/>
          <p:cNvSpPr txBox="1">
            <a:spLocks/>
          </p:cNvSpPr>
          <p:nvPr/>
        </p:nvSpPr>
        <p:spPr bwMode="auto">
          <a:xfrm>
            <a:off x="1206500" y="5959475"/>
            <a:ext cx="3152775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uk-UA" sz="2200"/>
              <a:t>АГ-2000 «Хронос»</a:t>
            </a:r>
            <a:endParaRPr lang="ru-RU" sz="2200"/>
          </a:p>
        </p:txBody>
      </p:sp>
      <p:sp>
        <p:nvSpPr>
          <p:cNvPr id="38919" name="Объект 2"/>
          <p:cNvSpPr txBox="1">
            <a:spLocks/>
          </p:cNvSpPr>
          <p:nvPr/>
        </p:nvSpPr>
        <p:spPr bwMode="auto">
          <a:xfrm>
            <a:off x="4652963" y="5956300"/>
            <a:ext cx="3151187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de-DE" sz="2200"/>
              <a:t>TruTone</a:t>
            </a:r>
            <a:endParaRPr lang="ru-RU" sz="2200"/>
          </a:p>
        </p:txBody>
      </p:sp>
      <p:sp>
        <p:nvSpPr>
          <p:cNvPr id="38920" name="Объект 2"/>
          <p:cNvSpPr txBox="1">
            <a:spLocks/>
          </p:cNvSpPr>
          <p:nvPr/>
        </p:nvSpPr>
        <p:spPr bwMode="auto">
          <a:xfrm>
            <a:off x="8069263" y="5919788"/>
            <a:ext cx="3151187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de-DE" sz="2200"/>
              <a:t>Servox Digital</a:t>
            </a:r>
            <a:endParaRPr lang="ru-RU" sz="2200"/>
          </a:p>
        </p:txBody>
      </p:sp>
      <p:sp>
        <p:nvSpPr>
          <p:cNvPr id="38921" name="Объект 2"/>
          <p:cNvSpPr txBox="1">
            <a:spLocks/>
          </p:cNvSpPr>
          <p:nvPr/>
        </p:nvSpPr>
        <p:spPr bwMode="auto">
          <a:xfrm>
            <a:off x="11563350" y="6340475"/>
            <a:ext cx="6286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uk-UA" sz="2800" b="1" dirty="0">
                <a:solidFill>
                  <a:srgbClr val="F64011"/>
                </a:solidFill>
              </a:rPr>
              <a:t>7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53300" y="1930400"/>
            <a:ext cx="4546600" cy="464661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uk-UA" b="1" dirty="0" smtClean="0">
                <a:solidFill>
                  <a:srgbClr val="F640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Електроміографія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 – найбільш розповсюджений метод, що застосовується в медичній діагностиці для спостереження за скороченням м’язів.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uk-U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М’язові волокна активуються нервовою системою, а накладені на поверхню шкіри електроди реєструють електричну активність, що супроводжує скорочення.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01200" y="538957"/>
            <a:ext cx="8610600" cy="129381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uk-UA" b="1" dirty="0" smtClean="0">
                <a:solidFill>
                  <a:srgbClr val="F640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Аналіз зв’язку між речовим та </a:t>
            </a:r>
            <a:r>
              <a:rPr lang="uk-UA" b="1" dirty="0" err="1" smtClean="0">
                <a:solidFill>
                  <a:srgbClr val="F640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емг</a:t>
            </a:r>
            <a:r>
              <a:rPr lang="uk-UA" b="1" dirty="0" smtClean="0">
                <a:solidFill>
                  <a:srgbClr val="F640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-сигналом</a:t>
            </a:r>
            <a:endParaRPr lang="ru-RU" b="1" dirty="0">
              <a:solidFill>
                <a:srgbClr val="F640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939" name="Рисунок 6"/>
          <p:cNvPicPr>
            <a:picLocks noChangeAspect="1"/>
          </p:cNvPicPr>
          <p:nvPr/>
        </p:nvPicPr>
        <p:blipFill>
          <a:blip r:embed="rId3"/>
          <a:srcRect t="3384" b="4781"/>
          <a:stretch>
            <a:fillRect/>
          </a:stretch>
        </p:blipFill>
        <p:spPr bwMode="auto">
          <a:xfrm>
            <a:off x="462172" y="1654175"/>
            <a:ext cx="6238456" cy="440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777875" y="6062663"/>
            <a:ext cx="6575425" cy="744537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uk-UA" b="1" dirty="0" smtClean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Зелений колір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– речовий сигнал.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uk-UA" b="1" dirty="0" smtClean="0">
                <a:solidFill>
                  <a:srgbClr val="0030E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Синій колір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– ЕМГ-сигнал.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41" name="Объект 2"/>
          <p:cNvSpPr txBox="1">
            <a:spLocks/>
          </p:cNvSpPr>
          <p:nvPr/>
        </p:nvSpPr>
        <p:spPr bwMode="auto">
          <a:xfrm>
            <a:off x="11563350" y="6340475"/>
            <a:ext cx="6286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uk-UA" sz="2800" b="1" dirty="0" smtClean="0">
                <a:solidFill>
                  <a:srgbClr val="F64011"/>
                </a:solidFill>
              </a:rPr>
              <a:t>8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3825" y="317500"/>
            <a:ext cx="8610600" cy="12938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uk-UA" b="1" cap="none" dirty="0" smtClean="0">
                <a:solidFill>
                  <a:srgbClr val="F64011"/>
                </a:solidFill>
                <a:latin typeface="Arial" charset="0"/>
                <a:cs typeface="Arial" charset="0"/>
              </a:rPr>
              <a:t>МАТЕМАТИЧНА МОДЕЛЬ </a:t>
            </a:r>
            <a:r>
              <a:rPr lang="uk-UA" b="1" cap="none" dirty="0">
                <a:solidFill>
                  <a:srgbClr val="F64011"/>
                </a:solidFill>
                <a:latin typeface="Arial" charset="0"/>
                <a:cs typeface="Arial" charset="0"/>
              </a:rPr>
              <a:t>РЕЧОВОГО ТА ЕМГ СИГНАЛУ</a:t>
            </a:r>
            <a:endParaRPr lang="ru-RU" b="1" cap="none" dirty="0">
              <a:solidFill>
                <a:srgbClr val="F64011"/>
              </a:solidFill>
              <a:latin typeface="Arial" charset="0"/>
              <a:cs typeface="Arial" charset="0"/>
            </a:endParaRPr>
          </a:p>
        </p:txBody>
      </p:sp>
      <p:sp>
        <p:nvSpPr>
          <p:cNvPr id="41986" name="Объект 2"/>
          <p:cNvSpPr>
            <a:spLocks noGrp="1"/>
          </p:cNvSpPr>
          <p:nvPr>
            <p:ph idx="1"/>
          </p:nvPr>
        </p:nvSpPr>
        <p:spPr>
          <a:xfrm>
            <a:off x="450850" y="1611313"/>
            <a:ext cx="5643563" cy="4024312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uk-UA" dirty="0">
                <a:solidFill>
                  <a:srgbClr val="F64011"/>
                </a:solidFill>
                <a:latin typeface="Arial" charset="0"/>
                <a:cs typeface="Arial" charset="0"/>
              </a:rPr>
              <a:t>Звичайна математична модель, </a:t>
            </a:r>
          </a:p>
          <a:p>
            <a:pPr marL="0" indent="0" algn="ctr">
              <a:buFont typeface="Arial" charset="0"/>
              <a:buNone/>
            </a:pPr>
            <a:r>
              <a:rPr lang="uk-UA" dirty="0" smtClean="0">
                <a:solidFill>
                  <a:srgbClr val="F64011"/>
                </a:solidFill>
                <a:latin typeface="Arial" charset="0"/>
                <a:cs typeface="Arial" charset="0"/>
              </a:rPr>
              <a:t>що описує необроблений ЕМГ-сигнал:</a:t>
            </a:r>
          </a:p>
          <a:p>
            <a:pPr marL="0" indent="0">
              <a:buFont typeface="Arial" charset="0"/>
              <a:buNone/>
            </a:pPr>
            <a:endParaRPr lang="uk-UA" dirty="0" smtClean="0">
              <a:latin typeface="Arial" charset="0"/>
              <a:cs typeface="Arial" charset="0"/>
            </a:endParaRPr>
          </a:p>
          <a:p>
            <a:pPr marL="0" indent="0">
              <a:buFont typeface="Arial" charset="0"/>
              <a:buNone/>
            </a:pPr>
            <a:r>
              <a:rPr lang="uk-UA" dirty="0" smtClean="0">
                <a:latin typeface="Arial" charset="0"/>
                <a:cs typeface="Arial" charset="0"/>
              </a:rPr>
              <a:t> </a:t>
            </a:r>
            <a:endParaRPr lang="ru-RU" dirty="0" smtClean="0">
              <a:latin typeface="Arial" charset="0"/>
              <a:cs typeface="Arial" charset="0"/>
            </a:endParaRPr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025" y="2778125"/>
            <a:ext cx="4959350" cy="450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41989" name="Объект 2"/>
          <p:cNvSpPr txBox="1">
            <a:spLocks/>
          </p:cNvSpPr>
          <p:nvPr/>
        </p:nvSpPr>
        <p:spPr bwMode="auto">
          <a:xfrm>
            <a:off x="6161088" y="1709738"/>
            <a:ext cx="5641975" cy="402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uk-UA" sz="2200" dirty="0">
                <a:solidFill>
                  <a:srgbClr val="F64011"/>
                </a:solidFill>
              </a:rPr>
              <a:t>Математична модель речового сигналу у вигляді детермінованої функції: 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uk-UA" sz="2200" dirty="0"/>
          </a:p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uk-UA" sz="2200" dirty="0"/>
              <a:t> </a:t>
            </a:r>
            <a:endParaRPr lang="ru-RU" sz="2200" dirty="0"/>
          </a:p>
        </p:txBody>
      </p:sp>
      <p:pic>
        <p:nvPicPr>
          <p:cNvPr id="41993" name="Рисунок 22"/>
          <p:cNvPicPr>
            <a:picLocks noChangeAspect="1"/>
          </p:cNvPicPr>
          <p:nvPr/>
        </p:nvPicPr>
        <p:blipFill>
          <a:blip r:embed="rId5"/>
          <a:srcRect l="6358" t="44298" r="8205" b="47784"/>
          <a:stretch>
            <a:fillRect/>
          </a:stretch>
        </p:blipFill>
        <p:spPr bwMode="auto">
          <a:xfrm>
            <a:off x="6040438" y="4322763"/>
            <a:ext cx="56880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4" name="Рисунок 41"/>
          <p:cNvPicPr>
            <a:picLocks noChangeAspect="1"/>
          </p:cNvPicPr>
          <p:nvPr/>
        </p:nvPicPr>
        <p:blipFill>
          <a:blip r:embed="rId5"/>
          <a:srcRect l="6339" t="54880" r="26823" b="39941"/>
          <a:stretch>
            <a:fillRect/>
          </a:stretch>
        </p:blipFill>
        <p:spPr bwMode="auto">
          <a:xfrm>
            <a:off x="6697663" y="4821238"/>
            <a:ext cx="4449762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5" name="Рисунок 42"/>
          <p:cNvPicPr>
            <a:picLocks noChangeAspect="1"/>
          </p:cNvPicPr>
          <p:nvPr/>
        </p:nvPicPr>
        <p:blipFill>
          <a:blip r:embed="rId5"/>
          <a:srcRect l="255" t="51375" r="91351" b="45486"/>
          <a:stretch>
            <a:fillRect/>
          </a:stretch>
        </p:blipFill>
        <p:spPr bwMode="auto">
          <a:xfrm>
            <a:off x="6513513" y="4638675"/>
            <a:ext cx="558800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" name="Схема 24"/>
          <p:cNvGraphicFramePr/>
          <p:nvPr>
            <p:extLst>
              <p:ext uri="{D42A27DB-BD31-4B8C-83A1-F6EECF244321}">
                <p14:modId xmlns:p14="http://schemas.microsoft.com/office/powerpoint/2010/main" val="382597364"/>
              </p:ext>
            </p:extLst>
          </p:nvPr>
        </p:nvGraphicFramePr>
        <p:xfrm>
          <a:off x="10228053" y="1751866"/>
          <a:ext cx="2602052" cy="4642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41997" name="Picture 3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513513" y="5274027"/>
            <a:ext cx="4700587" cy="3937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41999" name="Рисунок 47"/>
          <p:cNvPicPr>
            <a:picLocks noChangeAspect="1"/>
          </p:cNvPicPr>
          <p:nvPr/>
        </p:nvPicPr>
        <p:blipFill>
          <a:blip r:embed="rId12"/>
          <a:srcRect l="8867" t="54317" r="55261" b="38893"/>
          <a:stretch>
            <a:fillRect/>
          </a:stretch>
        </p:blipFill>
        <p:spPr bwMode="auto">
          <a:xfrm>
            <a:off x="9466263" y="5943600"/>
            <a:ext cx="2389187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00" name="Объект 2"/>
          <p:cNvSpPr txBox="1">
            <a:spLocks/>
          </p:cNvSpPr>
          <p:nvPr/>
        </p:nvSpPr>
        <p:spPr bwMode="auto">
          <a:xfrm>
            <a:off x="11563350" y="6340475"/>
            <a:ext cx="6286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uk-UA" sz="2800" b="1" dirty="0" smtClean="0">
                <a:solidFill>
                  <a:srgbClr val="F64011"/>
                </a:solidFill>
              </a:rPr>
              <a:t>9</a:t>
            </a:r>
            <a:endParaRPr lang="ru-RU" sz="2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13"/>
          <a:srcRect l="13003" t="26437" r="20509" b="43965"/>
          <a:stretch/>
        </p:blipFill>
        <p:spPr>
          <a:xfrm>
            <a:off x="484098" y="3341688"/>
            <a:ext cx="5523267" cy="22939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14"/>
          <a:srcRect l="19168" t="46737" r="50805" b="44318"/>
          <a:stretch/>
        </p:blipFill>
        <p:spPr>
          <a:xfrm>
            <a:off x="6513513" y="3480179"/>
            <a:ext cx="2133601" cy="5929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15"/>
          <a:srcRect l="18078" t="55053" r="54576" b="28568"/>
          <a:stretch/>
        </p:blipFill>
        <p:spPr>
          <a:xfrm>
            <a:off x="8639071" y="3099353"/>
            <a:ext cx="1943100" cy="1085850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003677" y="2303548"/>
            <a:ext cx="1997311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953040" y="2348601"/>
            <a:ext cx="2105416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4471039"/>
              </p:ext>
            </p:extLst>
          </p:nvPr>
        </p:nvGraphicFramePr>
        <p:xfrm>
          <a:off x="6953040" y="2348601"/>
          <a:ext cx="4194385" cy="838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Уравнение" r:id="rId16" imgW="2425700" imgH="482600" progId="Equation.3">
                  <p:embed/>
                </p:oleObj>
              </mc:Choice>
              <mc:Fallback>
                <p:oleObj name="Уравнение" r:id="rId16" imgW="2425700" imgH="482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3040" y="2348601"/>
                        <a:ext cx="4194385" cy="8388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18"/>
          <a:srcRect l="36818" t="39594" r="47343" b="56317"/>
          <a:stretch/>
        </p:blipFill>
        <p:spPr>
          <a:xfrm>
            <a:off x="6565941" y="3210778"/>
            <a:ext cx="2060812" cy="28660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9"/>
          <a:srcRect l="35140" t="52971" r="44406" b="37295"/>
          <a:stretch/>
        </p:blipFill>
        <p:spPr>
          <a:xfrm>
            <a:off x="6486185" y="5787349"/>
            <a:ext cx="2661314" cy="682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2415</TotalTime>
  <Words>1193</Words>
  <Application>Microsoft Office PowerPoint</Application>
  <PresentationFormat>Широкоэкранный</PresentationFormat>
  <Paragraphs>169</Paragraphs>
  <Slides>20</Slides>
  <Notes>5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Calibri</vt:lpstr>
      <vt:lpstr>Calibri Light</vt:lpstr>
      <vt:lpstr>Century Gothic</vt:lpstr>
      <vt:lpstr>Times New Roman</vt:lpstr>
      <vt:lpstr>След самолета</vt:lpstr>
      <vt:lpstr>Тема Office</vt:lpstr>
      <vt:lpstr>Уравнение</vt:lpstr>
      <vt:lpstr>Міністерство освіти і науки України</vt:lpstr>
      <vt:lpstr>Презентация PowerPoint</vt:lpstr>
      <vt:lpstr>Актуальність роботи</vt:lpstr>
      <vt:lpstr>Презентация PowerPoint</vt:lpstr>
      <vt:lpstr>Презентация PowerPoint</vt:lpstr>
      <vt:lpstr>Аналіз анатомії та фізіології гортані</vt:lpstr>
      <vt:lpstr>Сучасні штучні голосові апарати</vt:lpstr>
      <vt:lpstr>Презентация PowerPoint</vt:lpstr>
      <vt:lpstr>МАТЕМАТИЧНА МОДЕЛЬ РЕЧОВОГО ТА ЕМГ СИГНАЛУ</vt:lpstr>
      <vt:lpstr>Модель імпульсу сигналу збудження</vt:lpstr>
      <vt:lpstr>СТРУКТУРНА СХЕМА ПОРТАТИВНОГО ШТУЧНОГО ГОЛОСОВОГО АПАРАТУ</vt:lpstr>
      <vt:lpstr>АЛГОРИТМ ОБРОБКИ СИГНАЛІВ</vt:lpstr>
      <vt:lpstr>АДАПТИВНЕ ПРИГЛУШЕННЯ ШУМУ</vt:lpstr>
      <vt:lpstr>Перетворення гільберта</vt:lpstr>
      <vt:lpstr>скз</vt:lpstr>
      <vt:lpstr>Одинарне визначення порогу</vt:lpstr>
      <vt:lpstr>ДЕМОНСТРАЦІЙНА ПРОГРАМА</vt:lpstr>
      <vt:lpstr>висновки</vt:lpstr>
      <vt:lpstr>Публікації за темою роботи</vt:lpstr>
      <vt:lpstr>Дякую за увагу!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100</cp:revision>
  <dcterms:created xsi:type="dcterms:W3CDTF">2017-04-08T13:51:44Z</dcterms:created>
  <dcterms:modified xsi:type="dcterms:W3CDTF">2017-04-25T09:34:14Z</dcterms:modified>
</cp:coreProperties>
</file>