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92" r:id="rId2"/>
    <p:sldId id="260" r:id="rId3"/>
    <p:sldId id="295" r:id="rId4"/>
    <p:sldId id="285" r:id="rId5"/>
    <p:sldId id="282" r:id="rId6"/>
    <p:sldId id="275" r:id="rId7"/>
    <p:sldId id="296" r:id="rId8"/>
    <p:sldId id="286" r:id="rId9"/>
    <p:sldId id="297" r:id="rId10"/>
    <p:sldId id="291" r:id="rId11"/>
    <p:sldId id="294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9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 autoAdjust="0"/>
    <p:restoredTop sz="94675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DFA1F9-7B6E-4D54-A0D2-34774CA6310F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D6EC7A-88AA-4A26-92A4-1F206076A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22C40-6EC5-4A03-931B-845DF884065F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4442F-CB68-4AB8-8D73-26C081482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4D6B-3B64-4F6F-A6A6-E4CD4DD083DD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E060A-3A83-4A33-9A46-78BF1A54F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1B03A-8D1A-4CE4-A4C0-FB720376E694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D7F0D-AFEA-49FC-866F-619E3BBF4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BCB4-1BD7-4829-8903-17139DCA1E9E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C1B79-AB87-471A-9A62-E046853C2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09194-C868-4EDE-A911-06302E39B646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58FD1-F128-4ED1-B71B-CE07B3C83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06D9D-BC11-44F6-8D1C-3D22243687E6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45140-E5D2-45BF-9AB8-32F6BFEA2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1827-B845-4B7D-A4DE-B31FFA24C3AA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81C82-E8CC-4DFB-A907-09BCB6CBF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D9760-216C-47DD-B3B9-CD96EE95B34F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91EE-F856-4270-A0C3-5D1C3A2F2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F74F5-B3D5-4D42-A3D7-28A9CC2C7E79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7854-5976-45AF-8FA9-A385AA370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486BD-0A92-4712-9F8B-C6D24F432B5E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EA506-F96F-4C23-94FF-23440EDE3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F27D6-2125-418E-A3B3-14D82B8A024A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0EC5B-6ECB-45FE-9BA1-3F1747A04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FCC1B2-08B4-400F-BEE8-C2C171B51400}" type="datetimeFigureOut">
              <a:rPr lang="ru-RU"/>
              <a:pPr>
                <a:defRPr/>
              </a:pPr>
              <a:t>24.09.2014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FA9FFA-D1A6-4B16-82B0-F490137EA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 eaLnBrk="1" hangingPunct="1"/>
            <a:r>
              <a:rPr lang="ru-RU" smtClean="0">
                <a:latin typeface="Constantia" pitchFamily="18" charset="0"/>
              </a:rPr>
              <a:t>Алла Соляник</a:t>
            </a:r>
            <a:endParaRPr lang="uk-UA" smtClean="0">
              <a:latin typeface="Constantia" pitchFamily="18" charset="0"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uk-UA" sz="4800" b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uk-UA" sz="4800" b="1" smtClean="0"/>
              <a:t>Європейські вимоги до якості підготовки бібліотечних фахівців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0"/>
          <p:cNvSpPr>
            <a:spLocks noGrp="1"/>
          </p:cNvSpPr>
          <p:nvPr>
            <p:ph type="title" idx="4294967295"/>
          </p:nvPr>
        </p:nvSpPr>
        <p:spPr>
          <a:xfrm>
            <a:off x="539750" y="333375"/>
            <a:ext cx="8208963" cy="503238"/>
          </a:xfrm>
        </p:spPr>
        <p:txBody>
          <a:bodyPr/>
          <a:lstStyle/>
          <a:p>
            <a:pPr algn="ctr"/>
            <a:r>
              <a:rPr lang="uk-UA" sz="2400" b="1" smtClean="0">
                <a:latin typeface="Constantia" pitchFamily="18" charset="0"/>
              </a:rPr>
              <a:t>Перелік навчальних дисциплін нормативної частини</a:t>
            </a:r>
            <a:r>
              <a:rPr lang="uk-UA" sz="2800" b="1" smtClean="0">
                <a:latin typeface="Constantia" pitchFamily="18" charset="0"/>
              </a:rPr>
              <a:t> освітньо-професійної програми</a:t>
            </a:r>
            <a:endParaRPr lang="uk-UA" sz="2400" b="1" smtClean="0">
              <a:latin typeface="Constantia" pitchFamily="18" charset="0"/>
            </a:endParaRPr>
          </a:p>
        </p:txBody>
      </p:sp>
      <p:graphicFrame>
        <p:nvGraphicFramePr>
          <p:cNvPr id="23614" name="Group 62"/>
          <p:cNvGraphicFramePr>
            <a:graphicFrameLocks noGrp="1"/>
          </p:cNvGraphicFramePr>
          <p:nvPr/>
        </p:nvGraphicFramePr>
        <p:xfrm>
          <a:off x="1547813" y="908050"/>
          <a:ext cx="6553200" cy="5426075"/>
        </p:xfrm>
        <a:graphic>
          <a:graphicData uri="http://schemas.openxmlformats.org/drawingml/2006/table">
            <a:tbl>
              <a:tblPr/>
              <a:tblGrid>
                <a:gridCol w="3829050"/>
                <a:gridCol w="2724150"/>
              </a:tblGrid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Навчальні цикли та назви навчальних дисциплін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Навчальний час у кредитах ЄКТС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6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II. Цикл фундаментальної підготовки (шифр </a:t>
                      </a: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—</a:t>
                      </a: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ФПНЗЕ)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ФПНЗЕ 1. Соціальні комунікації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ФПНЗЕ 2. АСОД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87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III. Цикл професійної та практичної підготовки (иіифр-ПП) 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Навчальні дисципліни (шифр - ПП1)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1.1. Книгознавство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1.2. Бібліотекознавство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1.3. Бібліографознавство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1.4. Інформаційно-пошукові системи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1.5. Бібліотечно-інформаційний сервіс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1.6. Інформаційна аналітика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1.7. Інформаційне право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1.8. Електронна бібліотека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ПП1.9 Менеджмент і маркетинг бібл.-інформ. діяльності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1.10. Автомат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бібл.-інф.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системи та 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технології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3604" name="Rectangle 226"/>
          <p:cNvSpPr>
            <a:spLocks noChangeArrowheads="1"/>
          </p:cNvSpPr>
          <p:nvPr/>
        </p:nvSpPr>
        <p:spPr bwMode="auto">
          <a:xfrm>
            <a:off x="0" y="65119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333375"/>
            <a:ext cx="8135938" cy="59912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uk-UA" sz="1800" b="1" i="1" smtClean="0"/>
              <a:t>Варіативна часина ОПП за спеціалізаціями  </a:t>
            </a:r>
            <a:endParaRPr lang="uk-UA" sz="18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uk-UA" sz="1800" b="1" smtClean="0"/>
              <a:t>«Менеджмент бібліотечно-інформаційної діяльності»</a:t>
            </a:r>
            <a:endParaRPr lang="uk-UA" sz="1800" smtClean="0"/>
          </a:p>
          <a:p>
            <a:pPr>
              <a:lnSpc>
                <a:spcPct val="80000"/>
              </a:lnSpc>
            </a:pPr>
            <a:r>
              <a:rPr lang="uk-UA" sz="1800" smtClean="0"/>
              <a:t>«Технології створення бібліотечно-інформаційних продуктів і послуг»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«Ринок інформаційних продуктів і послуг»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«Економіка бібліотечної діяльності»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«Управління інноваціями в бібліотеці»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«Бібліотечне краєзнавство»</a:t>
            </a:r>
            <a:endParaRPr lang="uk-UA" sz="1800" b="1" i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uk-UA" sz="18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uk-UA" sz="1800" b="1" smtClean="0"/>
              <a:t>«Інформаційно-аналітична діяльність бібліотек»</a:t>
            </a:r>
            <a:endParaRPr lang="uk-UA" sz="1800" smtClean="0"/>
          </a:p>
          <a:p>
            <a:pPr>
              <a:lnSpc>
                <a:spcPct val="80000"/>
              </a:lnSpc>
            </a:pPr>
            <a:r>
              <a:rPr lang="uk-UA" sz="1800" smtClean="0"/>
              <a:t>«Організація інформаційно-аналітичної діяльності»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«Виробництво інформаційно-аналітичних продуктів і послуг»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«Інформаційно-бібліографічна евристика»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«Організація баз даних»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«Аналітика тексту»</a:t>
            </a:r>
            <a:endParaRPr lang="uk-UA" sz="1800" b="1" i="1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uk-UA" sz="18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uk-UA" sz="1800" b="1" smtClean="0"/>
              <a:t>«Менеджмент книговидання та книгорозповсюдження» </a:t>
            </a:r>
            <a:endParaRPr lang="uk-UA" sz="1800" smtClean="0"/>
          </a:p>
          <a:p>
            <a:pPr>
              <a:lnSpc>
                <a:spcPct val="80000"/>
              </a:lnSpc>
            </a:pPr>
            <a:r>
              <a:rPr lang="uk-UA" sz="1800" smtClean="0"/>
              <a:t>«Книжковий менеджмент і маркетинг»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«Організація і технологія книговидання та книгорозповсюдження»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«Настільні видавничі системи та дизайн книги»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«Інформаційні системи у книговиданні та книгорозповсюдженні»</a:t>
            </a:r>
          </a:p>
          <a:p>
            <a:pPr>
              <a:lnSpc>
                <a:spcPct val="80000"/>
              </a:lnSpc>
            </a:pPr>
            <a:r>
              <a:rPr lang="uk-UA" sz="1800" smtClean="0"/>
              <a:t>«Реклама у книговиданні та книгорозповсюдженні»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/>
          </p:cNvSpPr>
          <p:nvPr>
            <p:ph type="title" idx="4294967295"/>
          </p:nvPr>
        </p:nvSpPr>
        <p:spPr>
          <a:xfrm>
            <a:off x="457200" y="1341438"/>
            <a:ext cx="8229600" cy="2374900"/>
          </a:xfrm>
        </p:spPr>
        <p:txBody>
          <a:bodyPr/>
          <a:lstStyle/>
          <a:p>
            <a:pPr algn="ctr"/>
            <a:r>
              <a:rPr lang="uk-UA" smtClean="0"/>
              <a:t>Дякую за увагу!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800" smtClean="0"/>
              <a:t/>
            </a:r>
            <a:br>
              <a:rPr lang="ru-RU" sz="3800" smtClean="0"/>
            </a:b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smtClean="0">
                <a:latin typeface="Constantia" pitchFamily="18" charset="0"/>
                <a:cs typeface="Times New Roman" pitchFamily="18" charset="0"/>
              </a:rPr>
              <a:t>Закон України “Про вищу освіту”</a:t>
            </a:r>
            <a:br>
              <a:rPr lang="uk-UA" sz="4000" b="1" smtClean="0">
                <a:latin typeface="Constantia" pitchFamily="18" charset="0"/>
                <a:cs typeface="Times New Roman" pitchFamily="18" charset="0"/>
              </a:rPr>
            </a:br>
            <a:endParaRPr lang="ru-RU" sz="4000" b="1" smtClean="0">
              <a:latin typeface="Constantia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5127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mtClean="0"/>
              <a:t> 	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3000" smtClean="0"/>
              <a:t>наголошує на необхідності  поєднання освіти з наукою та виробництвом з 	метою 	 </a:t>
            </a:r>
            <a:r>
              <a:rPr lang="uk-UA" sz="3000" b="1" smtClean="0"/>
              <a:t>підготовки конкурентоспроможного</a:t>
            </a:r>
            <a:r>
              <a:rPr lang="uk-UA" sz="3000" smtClean="0"/>
              <a:t> </a:t>
            </a:r>
            <a:r>
              <a:rPr lang="uk-UA" sz="3000" b="1" smtClean="0"/>
              <a:t>людського капіталу</a:t>
            </a:r>
            <a:r>
              <a:rPr lang="uk-UA" sz="3000" smtClean="0"/>
              <a:t> для </a:t>
            </a:r>
            <a:r>
              <a:rPr lang="uk-UA" sz="3000" b="1" smtClean="0"/>
              <a:t>високотехнологічного та інноваційного розвитку країни</a:t>
            </a:r>
            <a:r>
              <a:rPr lang="uk-UA" sz="3000" smtClean="0"/>
              <a:t>, самореалізації особистості, забезпечення потреб суспільства, ринку праці та держави у кваліфікованих фахівцях. </a:t>
            </a:r>
          </a:p>
          <a:p>
            <a:pPr eaLnBrk="1" hangingPunct="1">
              <a:buFont typeface="Wingdings 2" pitchFamily="18" charset="2"/>
              <a:buNone/>
            </a:pPr>
            <a:endParaRPr lang="uk-UA" sz="3000" smtClean="0"/>
          </a:p>
          <a:p>
            <a:pPr eaLnBrk="1" hangingPunct="1">
              <a:buFont typeface="Wingdings 2" pitchFamily="18" charset="2"/>
              <a:buNone/>
            </a:pPr>
            <a:endParaRPr lang="uk-UA" sz="3000" smtClean="0"/>
          </a:p>
          <a:p>
            <a:pPr eaLnBrk="1" hangingPunct="1">
              <a:buFont typeface="Wingdings 2" pitchFamily="18" charset="2"/>
              <a:buNone/>
            </a:pPr>
            <a:endParaRPr lang="uk-UA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uk-UA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000" b="1" smtClean="0">
                <a:latin typeface="Constantia" pitchFamily="18" charset="0"/>
                <a:cs typeface="Times New Roman" pitchFamily="18" charset="0"/>
              </a:rPr>
              <a:t>Основні принципи</a:t>
            </a:r>
            <a:r>
              <a:rPr lang="uk-UA" sz="400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4000" b="1" smtClean="0">
                <a:latin typeface="Constantia" pitchFamily="18" charset="0"/>
                <a:cs typeface="Times New Roman" pitchFamily="18" charset="0"/>
              </a:rPr>
              <a:t>розбудови державної політики в галузі вищої освіти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uk-UA" sz="1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sz="2800" b="1" smtClean="0"/>
              <a:t>міжнародної інтеграції</a:t>
            </a:r>
            <a:r>
              <a:rPr lang="uk-UA" sz="2800" smtClean="0"/>
              <a:t> та інтеграції системи вищої освіти України у Європейській освітній простір;</a:t>
            </a:r>
          </a:p>
          <a:p>
            <a:pPr eaLnBrk="1" hangingPunct="1"/>
            <a:r>
              <a:rPr lang="uk-UA" sz="2800" b="1" smtClean="0"/>
              <a:t>збереження і розвитку досягнень</a:t>
            </a:r>
            <a:r>
              <a:rPr lang="uk-UA" sz="2800" smtClean="0"/>
              <a:t> та прогресивних традицій </a:t>
            </a:r>
            <a:r>
              <a:rPr lang="uk-UA" sz="2800" b="1" smtClean="0"/>
              <a:t>національної вищої школи;</a:t>
            </a:r>
          </a:p>
          <a:p>
            <a:pPr eaLnBrk="1" hangingPunct="1"/>
            <a:r>
              <a:rPr lang="uk-UA" sz="2800" smtClean="0"/>
              <a:t>розвиток </a:t>
            </a:r>
            <a:r>
              <a:rPr lang="uk-UA" sz="2800" b="1" smtClean="0"/>
              <a:t>автономії </a:t>
            </a:r>
            <a:r>
              <a:rPr lang="uk-UA" sz="2800" smtClean="0"/>
              <a:t>вищих навчальних закладів та </a:t>
            </a:r>
            <a:r>
              <a:rPr lang="uk-UA" sz="2800" b="1" smtClean="0"/>
              <a:t>академічної свободи</a:t>
            </a:r>
            <a:r>
              <a:rPr lang="uk-UA" sz="2800" smtClean="0"/>
              <a:t> учасників освітнього процесу.  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endParaRPr lang="uk-UA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latin typeface="Constantia" pitchFamily="18" charset="0"/>
              </a:rPr>
              <a:t>Рівні вищої освіти</a:t>
            </a:r>
            <a:r>
              <a:rPr lang="ru-RU" sz="4600" b="1" smtClean="0"/>
              <a:t/>
            </a:r>
            <a:br>
              <a:rPr lang="ru-RU" sz="4600" b="1" smtClean="0"/>
            </a:br>
            <a:endParaRPr lang="ru-RU" sz="4600" b="1" smtClean="0"/>
          </a:p>
        </p:txBody>
      </p:sp>
      <p:sp>
        <p:nvSpPr>
          <p:cNvPr id="17410" name="Содержимое 2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056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smtClean="0"/>
              <a:t>початковий рівень</a:t>
            </a:r>
            <a:r>
              <a:rPr lang="ru-RU" sz="2400" smtClean="0"/>
              <a:t> (короткий цикл) вищої освіти – 	</a:t>
            </a:r>
            <a:r>
              <a:rPr lang="ru-RU" sz="2400" i="1" smtClean="0"/>
              <a:t>кваліфікація </a:t>
            </a:r>
            <a:r>
              <a:rPr lang="ru-RU" sz="2400" smtClean="0"/>
              <a:t>передбачає виконання </a:t>
            </a:r>
            <a:r>
              <a:rPr lang="ru-RU" sz="2400" i="1" smtClean="0"/>
              <a:t>типових завдань,</a:t>
            </a:r>
            <a:r>
              <a:rPr lang="ru-RU" sz="2400" smtClean="0"/>
              <a:t> що передбачені для первинних посад у відповідній галузі професійної діяльності;</a:t>
            </a:r>
          </a:p>
          <a:p>
            <a:r>
              <a:rPr lang="ru-RU" sz="2400" b="1" smtClean="0"/>
              <a:t>перший</a:t>
            </a:r>
            <a:r>
              <a:rPr lang="ru-RU" sz="2400" smtClean="0"/>
              <a:t> (</a:t>
            </a:r>
            <a:r>
              <a:rPr lang="ru-RU" sz="2400" b="1" smtClean="0"/>
              <a:t>бакалаврcький</a:t>
            </a:r>
            <a:r>
              <a:rPr lang="ru-RU" sz="2400" smtClean="0"/>
              <a:t>)</a:t>
            </a:r>
            <a:r>
              <a:rPr lang="ru-RU" sz="2400" b="1" smtClean="0"/>
              <a:t> рівень</a:t>
            </a:r>
            <a:r>
              <a:rPr lang="ru-RU" sz="2400" smtClean="0"/>
              <a:t> – виконання </a:t>
            </a:r>
            <a:r>
              <a:rPr lang="ru-RU" sz="2400" i="1" smtClean="0"/>
              <a:t>базових професійних обов’язків</a:t>
            </a:r>
            <a:r>
              <a:rPr lang="ru-RU" sz="2400" smtClean="0"/>
              <a:t> за обраною спеціальністю;</a:t>
            </a:r>
          </a:p>
          <a:p>
            <a:r>
              <a:rPr lang="ru-RU" sz="2400" b="1" smtClean="0"/>
              <a:t>другий </a:t>
            </a:r>
            <a:r>
              <a:rPr lang="ru-RU" sz="2400" smtClean="0"/>
              <a:t>(</a:t>
            </a:r>
            <a:r>
              <a:rPr lang="ru-RU" sz="2400" b="1" smtClean="0"/>
              <a:t>магістерський</a:t>
            </a:r>
            <a:r>
              <a:rPr lang="ru-RU" sz="2400" smtClean="0"/>
              <a:t>) </a:t>
            </a:r>
            <a:r>
              <a:rPr lang="ru-RU" sz="2400" b="1" smtClean="0"/>
              <a:t>рівень</a:t>
            </a:r>
            <a:r>
              <a:rPr lang="ru-RU" sz="2400" smtClean="0"/>
              <a:t> – ефективне виконання завдань </a:t>
            </a:r>
            <a:r>
              <a:rPr lang="ru-RU" sz="2400" i="1" smtClean="0"/>
              <a:t>інноваційного характеру</a:t>
            </a:r>
            <a:r>
              <a:rPr lang="ru-RU" sz="2400" smtClean="0"/>
              <a:t>;</a:t>
            </a:r>
          </a:p>
          <a:p>
            <a:r>
              <a:rPr lang="ru-RU" sz="2400" b="1" smtClean="0"/>
              <a:t>третій</a:t>
            </a:r>
            <a:r>
              <a:rPr lang="ru-RU" sz="2400" smtClean="0"/>
              <a:t> (</a:t>
            </a:r>
            <a:r>
              <a:rPr lang="ru-RU" sz="2400" b="1" smtClean="0"/>
              <a:t>освітньо-науковий) рівень - </a:t>
            </a:r>
            <a:r>
              <a:rPr lang="ru-RU" sz="2400" i="1" smtClean="0"/>
              <a:t>продукування нових ідей, розв’язання комплексних проблем, педагогічна діяльність, власне наукове дослідження;</a:t>
            </a:r>
          </a:p>
          <a:p>
            <a:r>
              <a:rPr lang="ru-RU" sz="2400" b="1" smtClean="0"/>
              <a:t>науковий рівень – </a:t>
            </a:r>
            <a:r>
              <a:rPr lang="ru-RU" sz="2400" i="1" smtClean="0"/>
              <a:t>методологія наукової діяльності.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latin typeface="Constantia" pitchFamily="18" charset="0"/>
              </a:rPr>
              <a:t>Ступені вищої освіти:</a:t>
            </a:r>
            <a:br>
              <a:rPr lang="ru-RU" sz="4000" b="1" smtClean="0">
                <a:latin typeface="Constantia" pitchFamily="18" charset="0"/>
              </a:rPr>
            </a:br>
            <a:endParaRPr lang="uk-UA" sz="4000" b="1" smtClean="0">
              <a:latin typeface="Constantia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900113" y="1412875"/>
            <a:ext cx="7243762" cy="46799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i="1" smtClean="0"/>
              <a:t>Початковий рівень</a:t>
            </a:r>
            <a:r>
              <a:rPr lang="ru-RU" smtClean="0"/>
              <a:t> – </a:t>
            </a:r>
            <a:r>
              <a:rPr lang="ru-RU" b="1" smtClean="0"/>
              <a:t>молодший бакалавр </a:t>
            </a:r>
            <a:r>
              <a:rPr lang="ru-RU" smtClean="0"/>
              <a:t>(обсяг ОПП 90-120 кредитів ЄКТС</a:t>
            </a:r>
            <a:r>
              <a:rPr lang="en-US" smtClean="0"/>
              <a:t>)</a:t>
            </a:r>
            <a:r>
              <a:rPr lang="ru-RU" smtClean="0"/>
              <a:t>;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перший рівень</a:t>
            </a:r>
            <a:r>
              <a:rPr lang="ru-RU" smtClean="0"/>
              <a:t>  - </a:t>
            </a:r>
            <a:r>
              <a:rPr lang="ru-RU" b="1" smtClean="0"/>
              <a:t>бакалавр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(обсяг ОПП 180-240 кредитів ЄКТС);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другий рівень</a:t>
            </a:r>
            <a:r>
              <a:rPr lang="ru-RU" smtClean="0"/>
              <a:t> -  </a:t>
            </a:r>
            <a:r>
              <a:rPr lang="ru-RU" b="1" smtClean="0"/>
              <a:t>магістр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(90-120 кредитів ЄКТС, обсяг освітньо-</a:t>
            </a:r>
            <a:r>
              <a:rPr lang="ru-RU" i="1" smtClean="0"/>
              <a:t>наукової</a:t>
            </a:r>
            <a:r>
              <a:rPr lang="ru-RU" smtClean="0"/>
              <a:t> програми – </a:t>
            </a:r>
            <a:r>
              <a:rPr lang="ru-RU" b="1" smtClean="0"/>
              <a:t>120 </a:t>
            </a:r>
            <a:r>
              <a:rPr lang="ru-RU" i="1" smtClean="0"/>
              <a:t>кредитів</a:t>
            </a:r>
            <a:r>
              <a:rPr lang="ru-RU" smtClean="0"/>
              <a:t>!);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третій  рівень</a:t>
            </a:r>
            <a:r>
              <a:rPr lang="ru-RU" smtClean="0"/>
              <a:t> - </a:t>
            </a:r>
            <a:r>
              <a:rPr lang="ru-RU" b="1" smtClean="0"/>
              <a:t>доктор філософії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(</a:t>
            </a:r>
            <a:r>
              <a:rPr lang="ru-RU" i="1" smtClean="0"/>
              <a:t>нормативний строк підготовки в аспірантурі - чотири роки);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науковий рівень</a:t>
            </a:r>
            <a:r>
              <a:rPr lang="ru-RU" smtClean="0"/>
              <a:t> - </a:t>
            </a:r>
            <a:r>
              <a:rPr lang="ru-RU" b="1" smtClean="0"/>
              <a:t>доктор наук</a:t>
            </a:r>
            <a:endParaRPr lang="uk-UA" b="1" smtClean="0"/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4929188" y="1285875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>
                <a:latin typeface="Constantia" pitchFamily="18" charset="0"/>
              </a:rPr>
              <a:t>   </a:t>
            </a:r>
            <a:endParaRPr lang="ru-RU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Прямоугольник 6"/>
          <p:cNvSpPr>
            <a:spLocks noChangeArrowheads="1"/>
          </p:cNvSpPr>
          <p:nvPr/>
        </p:nvSpPr>
        <p:spPr bwMode="auto">
          <a:xfrm>
            <a:off x="4357688" y="2143125"/>
            <a:ext cx="457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uk-UA" sz="4000" smtClean="0"/>
              <a:t>	</a:t>
            </a:r>
            <a:r>
              <a:rPr lang="ru-RU" sz="4000" smtClean="0">
                <a:latin typeface="Constantia" pitchFamily="18" charset="0"/>
              </a:rPr>
              <a:t>Ключов</a:t>
            </a:r>
            <a:r>
              <a:rPr lang="uk-UA" sz="4000" smtClean="0">
                <a:latin typeface="Constantia" pitchFamily="18" charset="0"/>
              </a:rPr>
              <a:t>і компетенції європейських бібліотекарів</a:t>
            </a:r>
          </a:p>
        </p:txBody>
      </p:sp>
      <p:sp>
        <p:nvSpPr>
          <p:cNvPr id="19458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uk-UA" smtClean="0"/>
              <a:t>				</a:t>
            </a:r>
          </a:p>
          <a:p>
            <a:r>
              <a:rPr lang="uk-UA" smtClean="0"/>
              <a:t> Управління електронною інформацією</a:t>
            </a:r>
            <a:r>
              <a:rPr lang="ru-RU" smtClean="0"/>
              <a:t>;</a:t>
            </a:r>
            <a:endParaRPr lang="uk-UA" smtClean="0"/>
          </a:p>
          <a:p>
            <a:r>
              <a:rPr lang="uk-UA" smtClean="0"/>
              <a:t> Управління колекціями цифрових ресурсів бібліотек, зокрема й мережевих</a:t>
            </a:r>
            <a:r>
              <a:rPr lang="ru-RU" smtClean="0"/>
              <a:t>; </a:t>
            </a:r>
            <a:endParaRPr lang="uk-UA" smtClean="0"/>
          </a:p>
          <a:p>
            <a:r>
              <a:rPr lang="uk-UA" smtClean="0"/>
              <a:t> Управління</a:t>
            </a:r>
            <a:r>
              <a:rPr lang="ru-RU" smtClean="0"/>
              <a:t> бібліотечними онлайн-сервисами, створення комфортного для користувачів бібліотечного середовища;</a:t>
            </a:r>
            <a:endParaRPr lang="uk-UA" smtClean="0"/>
          </a:p>
          <a:p>
            <a:r>
              <a:rPr lang="uk-UA" smtClean="0"/>
              <a:t>Підтримка активної онлайн-присутності бібліотек у соціальних мережах</a:t>
            </a:r>
          </a:p>
          <a:p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latin typeface="Constantia" pitchFamily="18" charset="0"/>
              </a:rPr>
              <a:t>За даними Європейської асоціації бібліотечно-інформаційної освіти</a:t>
            </a:r>
            <a:r>
              <a:rPr lang="ru-RU" sz="4600" smtClean="0"/>
              <a:t> </a:t>
            </a:r>
            <a:endParaRPr lang="uk-UA" sz="460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uk-UA" sz="2300" smtClean="0"/>
              <a:t>Найактуальніші </a:t>
            </a:r>
            <a:r>
              <a:rPr lang="uk-UA" sz="2300" b="1" smtClean="0"/>
              <a:t>тематичні модулі</a:t>
            </a:r>
            <a:r>
              <a:rPr lang="uk-UA" sz="2300" smtClean="0"/>
              <a:t> змісту освіти у більшості європейських бібліотечних шкіл:</a:t>
            </a:r>
          </a:p>
          <a:p>
            <a:r>
              <a:rPr lang="ru-RU" sz="2400" smtClean="0"/>
              <a:t>Сутність інформації та методи її пошуку — 100%</a:t>
            </a:r>
          </a:p>
          <a:p>
            <a:r>
              <a:rPr lang="ru-RU" sz="2400" smtClean="0"/>
              <a:t>Управління бібліотекою, її просування в суспільстві - 96%</a:t>
            </a:r>
          </a:p>
          <a:p>
            <a:r>
              <a:rPr lang="ru-RU" sz="2400" smtClean="0"/>
              <a:t>Управління знаннями, семантичний веб — 86%</a:t>
            </a:r>
          </a:p>
          <a:p>
            <a:r>
              <a:rPr lang="ru-RU" sz="2400" smtClean="0"/>
              <a:t>Інформаційна грамотність та навчання користувачів  76%</a:t>
            </a:r>
          </a:p>
          <a:p>
            <a:r>
              <a:rPr lang="ru-RU" sz="2400" smtClean="0"/>
              <a:t>Бібліотека та поцифровування культурного надбання людства — 66%</a:t>
            </a:r>
            <a:endParaRPr lang="ru-RU" sz="2400" i="1" smtClean="0"/>
          </a:p>
          <a:p>
            <a:r>
              <a:rPr lang="ru-RU" sz="2400" smtClean="0"/>
              <a:t>Перешкоди вільного доступу до інформації – 62%</a:t>
            </a:r>
            <a:endParaRPr lang="uk-U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9"/>
          <p:cNvSpPr>
            <a:spLocks noGrp="1"/>
          </p:cNvSpPr>
          <p:nvPr>
            <p:ph type="title" idx="4294967295"/>
          </p:nvPr>
        </p:nvSpPr>
        <p:spPr>
          <a:xfrm>
            <a:off x="323850" y="765175"/>
            <a:ext cx="8229600" cy="638175"/>
          </a:xfrm>
        </p:spPr>
        <p:txBody>
          <a:bodyPr/>
          <a:lstStyle/>
          <a:p>
            <a:pPr algn="ctr" eaLnBrk="1" hangingPunct="1"/>
            <a:r>
              <a:rPr lang="uk-UA" sz="3200" smtClean="0"/>
              <a:t>Прогресивні традиції </a:t>
            </a:r>
            <a:br>
              <a:rPr lang="uk-UA" sz="3200" smtClean="0"/>
            </a:br>
            <a:r>
              <a:rPr lang="uk-UA" sz="3200" smtClean="0"/>
              <a:t>національної вищої школи</a:t>
            </a:r>
            <a:r>
              <a:rPr lang="uk-UA" sz="4600" smtClean="0"/>
              <a:t> -</a:t>
            </a:r>
          </a:p>
        </p:txBody>
      </p:sp>
      <p:sp>
        <p:nvSpPr>
          <p:cNvPr id="21506" name="Rectangle 10"/>
          <p:cNvSpPr>
            <a:spLocks noGrp="1"/>
          </p:cNvSpPr>
          <p:nvPr>
            <p:ph type="body" idx="4294967295"/>
          </p:nvPr>
        </p:nvSpPr>
        <p:spPr>
          <a:xfrm>
            <a:off x="2700338" y="1557338"/>
            <a:ext cx="6048375" cy="4319587"/>
          </a:xfrm>
        </p:spPr>
        <p:txBody>
          <a:bodyPr/>
          <a:lstStyle/>
          <a:p>
            <a:pPr lvl="4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uk-UA" sz="1800" smtClean="0"/>
              <a:t>		</a:t>
            </a:r>
            <a:r>
              <a:rPr lang="uk-UA" sz="2400" smtClean="0"/>
              <a:t>це наявність </a:t>
            </a:r>
            <a:r>
              <a:rPr lang="uk-UA" sz="2400" b="1" smtClean="0"/>
              <a:t>ґрунтовної </a:t>
            </a:r>
            <a:r>
              <a:rPr lang="uk-UA" sz="2400" smtClean="0"/>
              <a:t>загальнонаукової та </a:t>
            </a:r>
            <a:r>
              <a:rPr lang="uk-UA" sz="2400" b="1" smtClean="0"/>
              <a:t>фундаментальної</a:t>
            </a:r>
            <a:r>
              <a:rPr lang="uk-UA" sz="2400" smtClean="0"/>
              <a:t> підготовки, яка формує професійний світогляд,  гнучке управлінське мислення, уміння  встановлювати системно-причинні зв’язки й швидко адаптуватися до безперервних технологічних викликів швидкоплинного цифрового середовища. </a:t>
            </a:r>
          </a:p>
        </p:txBody>
      </p:sp>
      <p:pic>
        <p:nvPicPr>
          <p:cNvPr id="21507" name="Picture 4" descr="C:\Users\acer\Desktop\энциклопедия мудрости.мысли и афоризмы1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25193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4"/>
          <p:cNvSpPr>
            <a:spLocks noChangeArrowheads="1"/>
          </p:cNvSpPr>
          <p:nvPr/>
        </p:nvSpPr>
        <p:spPr bwMode="auto">
          <a:xfrm>
            <a:off x="1116013" y="155575"/>
            <a:ext cx="7632700" cy="1616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79400" algn="ctr"/>
            <a:r>
              <a:rPr lang="uk-UA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Розподіл змісту освітньо-професійної програми, мінімальний та максимальний навчальний час за циклами підготовки бакалавра з напряму 6.0</a:t>
            </a:r>
            <a:r>
              <a:rPr lang="ru-RU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2</a:t>
            </a:r>
            <a:r>
              <a:rPr lang="uk-UA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0</a:t>
            </a:r>
            <a:r>
              <a:rPr lang="ru-RU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1</a:t>
            </a:r>
            <a:r>
              <a:rPr lang="uk-UA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0</a:t>
            </a:r>
            <a:r>
              <a:rPr lang="uk-UA" sz="2000" b="1">
                <a:solidFill>
                  <a:srgbClr val="000000"/>
                </a:solidFill>
                <a:latin typeface="Constantia" pitchFamily="18" charset="0"/>
              </a:rPr>
              <a:t>2</a:t>
            </a:r>
            <a:r>
              <a:rPr lang="uk-UA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«Книгознавство, бібліотекознавство і бібліографія»</a:t>
            </a:r>
            <a:endParaRPr lang="uk-UA" sz="2000">
              <a:latin typeface="Constantia" pitchFamily="18" charset="0"/>
            </a:endParaRPr>
          </a:p>
          <a:p>
            <a:pPr indent="279400" algn="ctr" eaLnBrk="0" hangingPunct="0"/>
            <a:endParaRPr lang="uk-UA" sz="2000">
              <a:latin typeface="Constantia" pitchFamily="18" charset="0"/>
            </a:endParaRPr>
          </a:p>
        </p:txBody>
      </p:sp>
      <p:graphicFrame>
        <p:nvGraphicFramePr>
          <p:cNvPr id="19571" name="Group 115"/>
          <p:cNvGraphicFramePr>
            <a:graphicFrameLocks noGrp="1"/>
          </p:cNvGraphicFramePr>
          <p:nvPr/>
        </p:nvGraphicFramePr>
        <p:xfrm>
          <a:off x="468313" y="1484313"/>
          <a:ext cx="8280400" cy="5319712"/>
        </p:xfrm>
        <a:graphic>
          <a:graphicData uri="http://schemas.openxmlformats.org/drawingml/2006/table">
            <a:tbl>
              <a:tblPr/>
              <a:tblGrid>
                <a:gridCol w="3965575"/>
                <a:gridCol w="1595437"/>
                <a:gridCol w="2719388"/>
              </a:tblGrid>
              <a:tr h="9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Цикли підготовки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Мінімальний навчальний час за циклами (кредитів ЄКТС</a:t>
                      </a:r>
                      <a:r>
                        <a:rPr kumimoji="0" lang="uk-UA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)1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Максимальний навчальний час за циклами (кредитів ЄКТС)</a:t>
                      </a:r>
                      <a:r>
                        <a:rPr kumimoji="0" lang="uk-UA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І. Цикл соціально-гуманітарної підготовки (СГП), усього;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т.ч.: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нормативна частина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 (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36,0(15,0%)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196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ІІ.Цик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фундаментальної, природничо- наукової та загальноекономічні підготовки (ФПНЗЕ), усього: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т.ч.: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нормативна частина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 (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,8%)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36,0(15,0%)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416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III. Цикл професійно; та практичної підготовки (ПП), усього: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т.ч.: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нормативна частина: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>
                          <a:tab pos="136525" algn="l"/>
                        </a:tabLst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навчальні дисципліни (ПП 1)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>
                          <a:tab pos="136525" algn="l"/>
                        </a:tabLst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практика (ПП 2)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,5 (3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,6%)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,0(2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,3%)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 (4,3%)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168,0(70,0%)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Усього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нормативна частина за циклами підготовки за 4 роки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120,0 (50,0%)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240,0 (100,0%)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556" name="Rectangle 103"/>
          <p:cNvSpPr>
            <a:spLocks noChangeArrowheads="1"/>
          </p:cNvSpPr>
          <p:nvPr/>
        </p:nvSpPr>
        <p:spPr bwMode="auto">
          <a:xfrm>
            <a:off x="-300038" y="5673725"/>
            <a:ext cx="9144001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1659</TotalTime>
  <Words>612</Words>
  <Application>Microsoft Office PowerPoint</Application>
  <PresentationFormat>Экран (4:3)</PresentationFormat>
  <Paragraphs>129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Алла Соляник</vt:lpstr>
      <vt:lpstr>         Закон України “Про вищу освіту” </vt:lpstr>
      <vt:lpstr>Основні принципи розбудови державної політики в галузі вищої освіти</vt:lpstr>
      <vt:lpstr>Рівні вищої освіти </vt:lpstr>
      <vt:lpstr>Ступені вищої освіти: </vt:lpstr>
      <vt:lpstr> Ключові компетенції європейських бібліотекарів</vt:lpstr>
      <vt:lpstr>За даними Європейської асоціації бібліотечно-інформаційної освіти </vt:lpstr>
      <vt:lpstr>Прогресивні традиції  національної вищої школи -</vt:lpstr>
      <vt:lpstr>Слайд 9</vt:lpstr>
      <vt:lpstr>Перелік навчальних дисциплін нормативної частини освітньо-професійної програми</vt:lpstr>
      <vt:lpstr>Слайд 11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-</cp:lastModifiedBy>
  <cp:revision>190</cp:revision>
  <dcterms:created xsi:type="dcterms:W3CDTF">2012-02-26T10:06:46Z</dcterms:created>
  <dcterms:modified xsi:type="dcterms:W3CDTF">2014-09-24T19:25:57Z</dcterms:modified>
</cp:coreProperties>
</file>